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5.JPG" ContentType="image/jpeg"/>
  <Override PartName="/ppt/media/image40.jpg" ContentType="image/jpeg"/>
  <Override PartName="/ppt/media/image42.jpg" ContentType="image/jpeg"/>
  <Override PartName="/ppt/media/image4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83" r:id="rId3"/>
    <p:sldId id="280" r:id="rId4"/>
    <p:sldId id="284" r:id="rId5"/>
    <p:sldId id="282" r:id="rId6"/>
    <p:sldId id="281" r:id="rId7"/>
    <p:sldId id="274" r:id="rId8"/>
    <p:sldId id="273" r:id="rId9"/>
    <p:sldId id="271" r:id="rId10"/>
    <p:sldId id="270" r:id="rId11"/>
    <p:sldId id="272" r:id="rId12"/>
    <p:sldId id="276" r:id="rId13"/>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0" autoAdjust="0"/>
    <p:restoredTop sz="81976" autoAdjust="0"/>
  </p:normalViewPr>
  <p:slideViewPr>
    <p:cSldViewPr snapToGrid="0">
      <p:cViewPr varScale="1">
        <p:scale>
          <a:sx n="88" d="100"/>
          <a:sy n="88" d="100"/>
        </p:scale>
        <p:origin x="136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8" d="100"/>
          <a:sy n="68" d="100"/>
        </p:scale>
        <p:origin x="224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C97600AA-7522-4167-B0A0-BE8FDEABDC10}" type="datetimeFigureOut">
              <a:rPr lang="en-US" smtClean="0"/>
              <a:t>12/15/19</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736034C0-A9F7-48B1-9B46-6BE40C859099}" type="slidenum">
              <a:rPr lang="en-US" smtClean="0"/>
              <a:t>‹#›</a:t>
            </a:fld>
            <a:endParaRPr lang="en-US"/>
          </a:p>
        </p:txBody>
      </p:sp>
    </p:spTree>
    <p:extLst>
      <p:ext uri="{BB962C8B-B14F-4D97-AF65-F5344CB8AC3E}">
        <p14:creationId xmlns:p14="http://schemas.microsoft.com/office/powerpoint/2010/main" val="2114763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6034C0-A9F7-48B1-9B46-6BE40C859099}" type="slidenum">
              <a:rPr lang="en-US" smtClean="0"/>
              <a:t>1</a:t>
            </a:fld>
            <a:endParaRPr lang="en-US"/>
          </a:p>
        </p:txBody>
      </p:sp>
    </p:spTree>
    <p:extLst>
      <p:ext uri="{BB962C8B-B14F-4D97-AF65-F5344CB8AC3E}">
        <p14:creationId xmlns:p14="http://schemas.microsoft.com/office/powerpoint/2010/main" val="4219997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basically taking the old ways of prescribing and doing it electronically</a:t>
            </a:r>
          </a:p>
          <a:p>
            <a:r>
              <a:rPr lang="en-US" dirty="0"/>
              <a:t>-Health System remains  largely acute care focused, not on community based  practices.</a:t>
            </a:r>
          </a:p>
          <a:p>
            <a:r>
              <a:rPr lang="en-US" dirty="0"/>
              <a:t>-Critical health information locked  in systems or on paper; difficult for care givers to provide  coordinated end to end patient  care across care continuum</a:t>
            </a:r>
          </a:p>
        </p:txBody>
      </p:sp>
      <p:sp>
        <p:nvSpPr>
          <p:cNvPr id="4" name="Slide Number Placeholder 3"/>
          <p:cNvSpPr>
            <a:spLocks noGrp="1"/>
          </p:cNvSpPr>
          <p:nvPr>
            <p:ph type="sldNum" sz="quarter" idx="10"/>
          </p:nvPr>
        </p:nvSpPr>
        <p:spPr/>
        <p:txBody>
          <a:bodyPr/>
          <a:lstStyle/>
          <a:p>
            <a:fld id="{736034C0-A9F7-48B1-9B46-6BE40C859099}" type="slidenum">
              <a:rPr lang="en-US" smtClean="0"/>
              <a:t>12</a:t>
            </a:fld>
            <a:endParaRPr lang="en-US"/>
          </a:p>
        </p:txBody>
      </p:sp>
    </p:spTree>
    <p:extLst>
      <p:ext uri="{BB962C8B-B14F-4D97-AF65-F5344CB8AC3E}">
        <p14:creationId xmlns:p14="http://schemas.microsoft.com/office/powerpoint/2010/main" val="353944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2</a:t>
            </a:fld>
            <a:endParaRPr lang="en-US"/>
          </a:p>
        </p:txBody>
      </p:sp>
    </p:spTree>
    <p:extLst>
      <p:ext uri="{BB962C8B-B14F-4D97-AF65-F5344CB8AC3E}">
        <p14:creationId xmlns:p14="http://schemas.microsoft.com/office/powerpoint/2010/main" val="385921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a:t>
            </a:r>
            <a:r>
              <a:rPr lang="de-DE" dirty="0" err="1"/>
              <a:t>is</a:t>
            </a:r>
            <a:r>
              <a:rPr lang="de-DE" dirty="0"/>
              <a:t> </a:t>
            </a:r>
            <a:r>
              <a:rPr lang="de-DE" dirty="0" err="1"/>
              <a:t>what</a:t>
            </a:r>
            <a:r>
              <a:rPr lang="de-DE" dirty="0"/>
              <a:t> Jo will </a:t>
            </a:r>
            <a:r>
              <a:rPr lang="de-DE" dirty="0" err="1"/>
              <a:t>see</a:t>
            </a:r>
            <a:r>
              <a:rPr lang="de-DE" dirty="0"/>
              <a:t> in </a:t>
            </a:r>
            <a:r>
              <a:rPr lang="de-DE" dirty="0" err="1"/>
              <a:t>the</a:t>
            </a:r>
            <a:r>
              <a:rPr lang="de-DE" dirty="0"/>
              <a:t> </a:t>
            </a:r>
            <a:r>
              <a:rPr lang="de-DE" dirty="0" err="1"/>
              <a:t>future</a:t>
            </a:r>
            <a:r>
              <a:rPr lang="de-DE" dirty="0"/>
              <a:t> </a:t>
            </a:r>
            <a:r>
              <a:rPr lang="de-DE" dirty="0" err="1"/>
              <a:t>when</a:t>
            </a:r>
            <a:r>
              <a:rPr lang="de-DE" dirty="0"/>
              <a:t> </a:t>
            </a:r>
            <a:r>
              <a:rPr lang="de-DE" dirty="0" err="1"/>
              <a:t>she</a:t>
            </a:r>
            <a:r>
              <a:rPr lang="de-DE" dirty="0"/>
              <a:t> </a:t>
            </a:r>
            <a:r>
              <a:rPr lang="de-DE" dirty="0" err="1"/>
              <a:t>needs</a:t>
            </a:r>
            <a:r>
              <a:rPr lang="de-DE" dirty="0"/>
              <a:t> </a:t>
            </a:r>
            <a:r>
              <a:rPr lang="de-DE" dirty="0" err="1"/>
              <a:t>to</a:t>
            </a:r>
            <a:r>
              <a:rPr lang="de-DE" dirty="0"/>
              <a:t> </a:t>
            </a:r>
            <a:r>
              <a:rPr lang="de-DE" dirty="0" err="1"/>
              <a:t>write</a:t>
            </a:r>
            <a:r>
              <a:rPr lang="de-DE" dirty="0"/>
              <a:t> a </a:t>
            </a:r>
            <a:r>
              <a:rPr lang="de-DE" dirty="0" err="1"/>
              <a:t>prescription</a:t>
            </a:r>
            <a:r>
              <a:rPr lang="de-DE" dirty="0"/>
              <a:t>, </a:t>
            </a:r>
            <a:r>
              <a:rPr lang="de-DE" dirty="0" err="1"/>
              <a:t>instead</a:t>
            </a:r>
            <a:r>
              <a:rPr lang="de-DE" dirty="0"/>
              <a:t> </a:t>
            </a:r>
            <a:r>
              <a:rPr lang="de-DE" dirty="0" err="1"/>
              <a:t>of</a:t>
            </a:r>
            <a:r>
              <a:rPr lang="de-DE" dirty="0"/>
              <a:t> </a:t>
            </a:r>
            <a:r>
              <a:rPr lang="de-DE" dirty="0" err="1"/>
              <a:t>the</a:t>
            </a:r>
            <a:r>
              <a:rPr lang="de-DE" dirty="0"/>
              <a:t> </a:t>
            </a:r>
            <a:r>
              <a:rPr lang="de-DE" dirty="0" err="1"/>
              <a:t>old</a:t>
            </a:r>
            <a:r>
              <a:rPr lang="de-DE" dirty="0"/>
              <a:t> </a:t>
            </a:r>
            <a:r>
              <a:rPr lang="de-DE" dirty="0" err="1"/>
              <a:t>free</a:t>
            </a:r>
            <a:r>
              <a:rPr lang="de-DE" dirty="0"/>
              <a:t>-text form. This </a:t>
            </a:r>
            <a:r>
              <a:rPr lang="de-DE" dirty="0" err="1"/>
              <a:t>is</a:t>
            </a:r>
            <a:r>
              <a:rPr lang="de-DE" dirty="0"/>
              <a:t> a </a:t>
            </a:r>
            <a:r>
              <a:rPr lang="de-DE" dirty="0" err="1"/>
              <a:t>module</a:t>
            </a:r>
            <a:r>
              <a:rPr lang="de-DE" dirty="0"/>
              <a:t> </a:t>
            </a:r>
            <a:r>
              <a:rPr lang="de-DE" dirty="0" err="1"/>
              <a:t>we</a:t>
            </a:r>
            <a:r>
              <a:rPr lang="de-DE" dirty="0"/>
              <a:t> </a:t>
            </a:r>
            <a:r>
              <a:rPr lang="de-DE" dirty="0" err="1"/>
              <a:t>built</a:t>
            </a:r>
            <a:r>
              <a:rPr lang="de-DE" dirty="0"/>
              <a:t> (</a:t>
            </a:r>
            <a:r>
              <a:rPr lang="de-DE" dirty="0" err="1"/>
              <a:t>app</a:t>
            </a:r>
            <a:r>
              <a:rPr lang="de-DE" dirty="0"/>
              <a:t>) </a:t>
            </a:r>
            <a:r>
              <a:rPr lang="de-DE" dirty="0" err="1"/>
              <a:t>that</a:t>
            </a:r>
            <a:r>
              <a:rPr lang="de-DE" dirty="0"/>
              <a:t> </a:t>
            </a:r>
            <a:r>
              <a:rPr lang="de-DE" dirty="0" err="1"/>
              <a:t>uses</a:t>
            </a:r>
            <a:r>
              <a:rPr lang="de-DE" dirty="0"/>
              <a:t> real </a:t>
            </a:r>
            <a:r>
              <a:rPr lang="de-DE" dirty="0" err="1"/>
              <a:t>data</a:t>
            </a:r>
            <a:r>
              <a:rPr lang="de-DE" dirty="0"/>
              <a:t> </a:t>
            </a:r>
            <a:r>
              <a:rPr lang="de-DE" dirty="0" err="1"/>
              <a:t>we</a:t>
            </a:r>
            <a:r>
              <a:rPr lang="de-DE" dirty="0"/>
              <a:t> </a:t>
            </a:r>
            <a:r>
              <a:rPr lang="de-DE" dirty="0" err="1"/>
              <a:t>have</a:t>
            </a:r>
            <a:r>
              <a:rPr lang="de-DE" dirty="0"/>
              <a:t>.</a:t>
            </a:r>
          </a:p>
          <a:p>
            <a:endParaRPr lang="de-DE" dirty="0"/>
          </a:p>
          <a:p>
            <a:r>
              <a:rPr lang="de-DE" dirty="0"/>
              <a:t>Start </a:t>
            </a:r>
            <a:r>
              <a:rPr lang="de-DE" dirty="0" err="1"/>
              <a:t>with</a:t>
            </a:r>
            <a:r>
              <a:rPr lang="de-DE" dirty="0"/>
              <a:t> a </a:t>
            </a:r>
            <a:r>
              <a:rPr lang="de-DE" dirty="0" err="1"/>
              <a:t>diagnosis</a:t>
            </a:r>
            <a:endParaRPr lang="de-DE" dirty="0"/>
          </a:p>
          <a:p>
            <a:r>
              <a:rPr lang="de-DE" dirty="0"/>
              <a:t>Rubber </a:t>
            </a:r>
            <a:r>
              <a:rPr lang="de-DE" dirty="0" err="1"/>
              <a:t>stamp</a:t>
            </a:r>
            <a:r>
              <a:rPr lang="de-DE" dirty="0"/>
              <a:t> </a:t>
            </a:r>
            <a:r>
              <a:rPr lang="de-DE" dirty="0" err="1"/>
              <a:t>or</a:t>
            </a:r>
            <a:r>
              <a:rPr lang="de-DE" dirty="0"/>
              <a:t> </a:t>
            </a:r>
            <a:r>
              <a:rPr lang="de-DE" dirty="0" err="1"/>
              <a:t>change</a:t>
            </a:r>
            <a:r>
              <a:rPr lang="de-DE" dirty="0"/>
              <a:t> </a:t>
            </a:r>
            <a:r>
              <a:rPr lang="de-DE" dirty="0" err="1"/>
              <a:t>manually</a:t>
            </a:r>
            <a:endParaRPr lang="de-DE" dirty="0"/>
          </a:p>
          <a:p>
            <a:r>
              <a:rPr lang="de-DE" dirty="0" err="1"/>
              <a:t>Be</a:t>
            </a:r>
            <a:r>
              <a:rPr lang="de-DE" dirty="0"/>
              <a:t> </a:t>
            </a:r>
            <a:r>
              <a:rPr lang="de-DE" dirty="0" err="1"/>
              <a:t>confronted</a:t>
            </a:r>
            <a:r>
              <a:rPr lang="de-DE" dirty="0"/>
              <a:t> </a:t>
            </a:r>
            <a:r>
              <a:rPr lang="de-DE" dirty="0" err="1"/>
              <a:t>with</a:t>
            </a:r>
            <a:r>
              <a:rPr lang="de-DE" dirty="0"/>
              <a:t> </a:t>
            </a:r>
            <a:r>
              <a:rPr lang="de-DE" dirty="0" err="1"/>
              <a:t>your</a:t>
            </a:r>
            <a:r>
              <a:rPr lang="de-DE" dirty="0"/>
              <a:t> </a:t>
            </a:r>
            <a:r>
              <a:rPr lang="de-DE" dirty="0" err="1"/>
              <a:t>prescription</a:t>
            </a:r>
            <a:r>
              <a:rPr lang="de-DE" dirty="0"/>
              <a:t> </a:t>
            </a:r>
            <a:r>
              <a:rPr lang="de-DE" dirty="0" err="1"/>
              <a:t>behavior</a:t>
            </a:r>
            <a:endParaRPr lang="de-DE" dirty="0"/>
          </a:p>
          <a:p>
            <a:endParaRPr lang="de-DE" dirty="0"/>
          </a:p>
          <a:p>
            <a:r>
              <a:rPr lang="de-DE" dirty="0"/>
              <a:t>More </a:t>
            </a:r>
            <a:r>
              <a:rPr lang="de-DE" dirty="0" err="1"/>
              <a:t>prescription</a:t>
            </a:r>
            <a:r>
              <a:rPr lang="de-DE" dirty="0"/>
              <a:t> </a:t>
            </a:r>
            <a:r>
              <a:rPr lang="de-DE" dirty="0" err="1"/>
              <a:t>of</a:t>
            </a:r>
            <a:r>
              <a:rPr lang="de-DE" dirty="0"/>
              <a:t> </a:t>
            </a:r>
            <a:r>
              <a:rPr lang="de-DE" dirty="0" err="1"/>
              <a:t>effective</a:t>
            </a:r>
            <a:r>
              <a:rPr lang="de-DE" dirty="0"/>
              <a:t> 1st </a:t>
            </a:r>
            <a:r>
              <a:rPr lang="de-DE" dirty="0" err="1"/>
              <a:t>line</a:t>
            </a:r>
            <a:r>
              <a:rPr lang="de-DE" dirty="0"/>
              <a:t> </a:t>
            </a:r>
            <a:r>
              <a:rPr lang="de-DE" dirty="0" err="1"/>
              <a:t>antibiotics</a:t>
            </a:r>
            <a:endParaRPr lang="de-DE" dirty="0"/>
          </a:p>
          <a:p>
            <a:r>
              <a:rPr lang="de-DE" dirty="0" err="1"/>
              <a:t>Fewer</a:t>
            </a:r>
            <a:r>
              <a:rPr lang="de-DE" dirty="0"/>
              <a:t> </a:t>
            </a:r>
            <a:r>
              <a:rPr lang="de-DE" dirty="0" err="1"/>
              <a:t>prescriptions</a:t>
            </a:r>
            <a:r>
              <a:rPr lang="de-DE" dirty="0"/>
              <a:t> </a:t>
            </a:r>
            <a:r>
              <a:rPr lang="de-DE" dirty="0" err="1"/>
              <a:t>of</a:t>
            </a:r>
            <a:r>
              <a:rPr lang="de-DE" dirty="0"/>
              <a:t> 2nd </a:t>
            </a:r>
            <a:r>
              <a:rPr lang="de-DE" dirty="0" err="1"/>
              <a:t>and</a:t>
            </a:r>
            <a:r>
              <a:rPr lang="de-DE" dirty="0"/>
              <a:t> 3rd </a:t>
            </a:r>
            <a:r>
              <a:rPr lang="de-DE" dirty="0" err="1"/>
              <a:t>line</a:t>
            </a:r>
            <a:r>
              <a:rPr lang="de-DE" dirty="0"/>
              <a:t> </a:t>
            </a:r>
            <a:r>
              <a:rPr lang="de-DE" dirty="0" err="1"/>
              <a:t>antibiotics</a:t>
            </a:r>
            <a:r>
              <a:rPr lang="de-DE" dirty="0"/>
              <a:t> </a:t>
            </a:r>
            <a:r>
              <a:rPr lang="de-DE" dirty="0" err="1"/>
              <a:t>overall</a:t>
            </a:r>
            <a:endParaRPr lang="de-DE" dirty="0"/>
          </a:p>
        </p:txBody>
      </p:sp>
      <p:sp>
        <p:nvSpPr>
          <p:cNvPr id="4" name="Slide Number Placeholder 3"/>
          <p:cNvSpPr>
            <a:spLocks noGrp="1"/>
          </p:cNvSpPr>
          <p:nvPr>
            <p:ph type="sldNum" sz="quarter" idx="5"/>
          </p:nvPr>
        </p:nvSpPr>
        <p:spPr/>
        <p:txBody>
          <a:bodyPr/>
          <a:lstStyle/>
          <a:p>
            <a:fld id="{736034C0-A9F7-48B1-9B46-6BE40C859099}" type="slidenum">
              <a:rPr lang="en-US" smtClean="0"/>
              <a:t>3</a:t>
            </a:fld>
            <a:endParaRPr lang="en-US"/>
          </a:p>
        </p:txBody>
      </p:sp>
    </p:spTree>
    <p:extLst>
      <p:ext uri="{BB962C8B-B14F-4D97-AF65-F5344CB8AC3E}">
        <p14:creationId xmlns:p14="http://schemas.microsoft.com/office/powerpoint/2010/main" val="1650147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Impact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Who will the solution impact:</a:t>
            </a:r>
            <a:r>
              <a:rPr lang="en-US" sz="1200" kern="1200" baseline="0" dirty="0">
                <a:solidFill>
                  <a:schemeClr val="tx1"/>
                </a:solidFill>
                <a:effectLst/>
                <a:latin typeface="+mn-lt"/>
                <a:ea typeface="+mn-ea"/>
                <a:cs typeface="+mn-cs"/>
              </a:rPr>
              <a:t> patient, prescriber, health system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What is the degree of this impact: 1% to 10% improvement AMR reduction </a:t>
            </a:r>
          </a:p>
          <a:p>
            <a:r>
              <a:rPr lang="en-US" sz="1200" kern="1200" dirty="0">
                <a:solidFill>
                  <a:schemeClr val="tx1"/>
                </a:solidFill>
                <a:effectLst/>
                <a:latin typeface="+mn-lt"/>
                <a:ea typeface="+mn-ea"/>
                <a:cs typeface="+mn-cs"/>
              </a:rPr>
              <a:t>• Extent of the impact the solution can have on AMR</a:t>
            </a:r>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6</a:t>
            </a:fld>
            <a:endParaRPr lang="en-US"/>
          </a:p>
        </p:txBody>
      </p:sp>
    </p:spTree>
    <p:extLst>
      <p:ext uri="{BB962C8B-B14F-4D97-AF65-F5344CB8AC3E}">
        <p14:creationId xmlns:p14="http://schemas.microsoft.com/office/powerpoint/2010/main" val="2162331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solution takes advantage of health data platforms that are being created in Canada and elsewhere</a:t>
            </a:r>
          </a:p>
          <a:p>
            <a:r>
              <a:rPr lang="en-US" baseline="0" dirty="0"/>
              <a:t>-creation of a antibiotic treatment module that uses data from electronic medical record (personal information and also information on prescribing patterns compared to other prescribers) and from the health data platform which would contain community </a:t>
            </a:r>
            <a:r>
              <a:rPr lang="en-US" baseline="0" dirty="0" err="1"/>
              <a:t>antibiogram</a:t>
            </a:r>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7</a:t>
            </a:fld>
            <a:endParaRPr lang="en-US"/>
          </a:p>
        </p:txBody>
      </p:sp>
    </p:spTree>
    <p:extLst>
      <p:ext uri="{BB962C8B-B14F-4D97-AF65-F5344CB8AC3E}">
        <p14:creationId xmlns:p14="http://schemas.microsoft.com/office/powerpoint/2010/main" val="23817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Feasibility </a:t>
            </a:r>
          </a:p>
          <a:p>
            <a:r>
              <a:rPr lang="en-US" dirty="0"/>
              <a:t>• Implementation</a:t>
            </a:r>
            <a:r>
              <a:rPr lang="en-US" baseline="0" dirty="0"/>
              <a:t> is possible </a:t>
            </a:r>
            <a:r>
              <a:rPr lang="en-US" dirty="0"/>
              <a:t>from both a technical, process and change management perspective—this is actually happening in BC today—with other provinces interested</a:t>
            </a:r>
          </a:p>
          <a:p>
            <a:r>
              <a:rPr lang="en-US" dirty="0"/>
              <a:t>• Has real potential with likelihood for adoption and scale. </a:t>
            </a:r>
          </a:p>
          <a:p>
            <a:r>
              <a:rPr lang="en-US" dirty="0"/>
              <a:t>• Level of insight the team has into how this solution can be deployed. </a:t>
            </a:r>
          </a:p>
          <a:p>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8</a:t>
            </a:fld>
            <a:endParaRPr lang="en-US"/>
          </a:p>
        </p:txBody>
      </p:sp>
    </p:spTree>
    <p:extLst>
      <p:ext uri="{BB962C8B-B14F-4D97-AF65-F5344CB8AC3E}">
        <p14:creationId xmlns:p14="http://schemas.microsoft.com/office/powerpoint/2010/main" val="377318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Feasibility </a:t>
            </a:r>
          </a:p>
          <a:p>
            <a:r>
              <a:rPr lang="en-US" dirty="0"/>
              <a:t>• Implementation</a:t>
            </a:r>
            <a:r>
              <a:rPr lang="en-US" baseline="0" dirty="0"/>
              <a:t> is possible </a:t>
            </a:r>
            <a:r>
              <a:rPr lang="en-US" dirty="0"/>
              <a:t>from both a technical, process and change management perspective—this is actually happening in BC today—with other provinces interested</a:t>
            </a:r>
          </a:p>
          <a:p>
            <a:r>
              <a:rPr lang="en-US" dirty="0"/>
              <a:t>• Has real potential with likelihood for adoption and scale. </a:t>
            </a:r>
          </a:p>
          <a:p>
            <a:r>
              <a:rPr lang="en-US" dirty="0"/>
              <a:t>• Level of insight the team has into how this solution can be deployed. </a:t>
            </a:r>
          </a:p>
          <a:p>
            <a:endParaRPr lang="en-US" dirty="0"/>
          </a:p>
          <a:p>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9</a:t>
            </a:fld>
            <a:endParaRPr lang="en-US"/>
          </a:p>
        </p:txBody>
      </p:sp>
    </p:spTree>
    <p:extLst>
      <p:ext uri="{BB962C8B-B14F-4D97-AF65-F5344CB8AC3E}">
        <p14:creationId xmlns:p14="http://schemas.microsoft.com/office/powerpoint/2010/main" val="62592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6034C0-A9F7-48B1-9B46-6BE40C859099}" type="slidenum">
              <a:rPr lang="en-US" smtClean="0"/>
              <a:t>10</a:t>
            </a:fld>
            <a:endParaRPr lang="en-US"/>
          </a:p>
        </p:txBody>
      </p:sp>
    </p:spTree>
    <p:extLst>
      <p:ext uri="{BB962C8B-B14F-4D97-AF65-F5344CB8AC3E}">
        <p14:creationId xmlns:p14="http://schemas.microsoft.com/office/powerpoint/2010/main" val="202015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034C0-A9F7-48B1-9B46-6BE40C859099}" type="slidenum">
              <a:rPr lang="en-US" smtClean="0"/>
              <a:t>11</a:t>
            </a:fld>
            <a:endParaRPr lang="en-US"/>
          </a:p>
        </p:txBody>
      </p:sp>
    </p:spTree>
    <p:extLst>
      <p:ext uri="{BB962C8B-B14F-4D97-AF65-F5344CB8AC3E}">
        <p14:creationId xmlns:p14="http://schemas.microsoft.com/office/powerpoint/2010/main" val="3105141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12/15/19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jpg"/><Relationship Id="rId3" Type="http://schemas.openxmlformats.org/officeDocument/2006/relationships/image" Target="../media/image35.JPG"/><Relationship Id="rId7" Type="http://schemas.openxmlformats.org/officeDocument/2006/relationships/image" Target="../media/image38.gif"/><Relationship Id="rId12" Type="http://schemas.microsoft.com/office/2007/relationships/hdphoto" Target="../media/hdphoto2.wdp"/><Relationship Id="rId17" Type="http://schemas.openxmlformats.org/officeDocument/2006/relationships/image" Target="../media/image45.jpeg"/><Relationship Id="rId2" Type="http://schemas.openxmlformats.org/officeDocument/2006/relationships/notesSlide" Target="../notesSlides/notesSlide10.xml"/><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1.png"/><Relationship Id="rId15" Type="http://schemas.openxmlformats.org/officeDocument/2006/relationships/image" Target="../media/image2.emf"/><Relationship Id="rId10" Type="http://schemas.openxmlformats.org/officeDocument/2006/relationships/image" Target="../media/image40.jpg"/><Relationship Id="rId4" Type="http://schemas.openxmlformats.org/officeDocument/2006/relationships/image" Target="../media/image36.jpg"/><Relationship Id="rId9" Type="http://schemas.microsoft.com/office/2007/relationships/hdphoto" Target="../media/hdphoto1.wdp"/><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g"/><Relationship Id="rId5" Type="http://schemas.openxmlformats.org/officeDocument/2006/relationships/image" Target="../media/image22.png"/><Relationship Id="rId10" Type="http://schemas.openxmlformats.org/officeDocument/2006/relationships/image" Target="../media/image27.jp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286" y="2404531"/>
            <a:ext cx="10552657" cy="1646302"/>
          </a:xfrm>
        </p:spPr>
        <p:txBody>
          <a:bodyPr/>
          <a:lstStyle/>
          <a:p>
            <a:r>
              <a:rPr lang="en-US" sz="6000" b="1" dirty="0">
                <a:solidFill>
                  <a:schemeClr val="tx1"/>
                </a:solidFill>
              </a:rPr>
              <a:t>#4 Mission Prescription </a:t>
            </a:r>
            <a:r>
              <a:rPr lang="en-US" dirty="0">
                <a:solidFill>
                  <a:schemeClr val="tx1"/>
                </a:solidFill>
              </a:rPr>
              <a:t>Decision Support for Clinicians</a:t>
            </a:r>
          </a:p>
        </p:txBody>
      </p:sp>
      <p:sp>
        <p:nvSpPr>
          <p:cNvPr id="3" name="Subtitle 2"/>
          <p:cNvSpPr>
            <a:spLocks noGrp="1"/>
          </p:cNvSpPr>
          <p:nvPr>
            <p:ph type="subTitle" idx="1"/>
          </p:nvPr>
        </p:nvSpPr>
        <p:spPr/>
        <p:txBody>
          <a:bodyPr/>
          <a:lstStyle/>
          <a:p>
            <a:r>
              <a:rPr lang="en-US" dirty="0"/>
              <a:t>Sweden AMR Hacks</a:t>
            </a:r>
          </a:p>
          <a:p>
            <a:r>
              <a:rPr lang="en-US" dirty="0"/>
              <a:t>Dec 2019</a:t>
            </a:r>
          </a:p>
        </p:txBody>
      </p:sp>
    </p:spTree>
    <p:extLst>
      <p:ext uri="{BB962C8B-B14F-4D97-AF65-F5344CB8AC3E}">
        <p14:creationId xmlns:p14="http://schemas.microsoft.com/office/powerpoint/2010/main" val="1790885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41671" y="2132913"/>
            <a:ext cx="10264775" cy="2854628"/>
          </a:xfrm>
          <a:prstGeom prst="rect">
            <a:avLst/>
          </a:prstGeom>
        </p:spPr>
        <p:txBody>
          <a:bodyPr vert="horz" wrap="square" lIns="0" tIns="73660" rIns="0" bIns="0" rtlCol="0">
            <a:spAutoFit/>
          </a:bodyPr>
          <a:lstStyle/>
          <a:p>
            <a:pPr marL="530860" indent="-518159">
              <a:lnSpc>
                <a:spcPct val="100000"/>
              </a:lnSpc>
              <a:spcBef>
                <a:spcPts val="580"/>
              </a:spcBef>
              <a:buAutoNum type="arabicPeriod"/>
              <a:tabLst>
                <a:tab pos="530860" algn="l"/>
                <a:tab pos="531495" algn="l"/>
              </a:tabLst>
            </a:pPr>
            <a:r>
              <a:rPr sz="2400" b="1" spc="-5" dirty="0">
                <a:latin typeface="Calibri"/>
                <a:cs typeface="Calibri"/>
              </a:rPr>
              <a:t>Primary </a:t>
            </a:r>
            <a:r>
              <a:rPr sz="2400" b="1" spc="5" dirty="0">
                <a:latin typeface="Calibri"/>
                <a:cs typeface="Calibri"/>
              </a:rPr>
              <a:t>Care:</a:t>
            </a:r>
            <a:endParaRPr sz="2400" dirty="0">
              <a:latin typeface="Calibri"/>
              <a:cs typeface="Calibri"/>
            </a:endParaRPr>
          </a:p>
          <a:p>
            <a:pPr marL="1344295" lvl="1" indent="-345440">
              <a:lnSpc>
                <a:spcPct val="100000"/>
              </a:lnSpc>
              <a:spcBef>
                <a:spcPts val="405"/>
              </a:spcBef>
              <a:buSzPct val="75000"/>
              <a:buFont typeface="Courier New"/>
              <a:buChar char="o"/>
              <a:tabLst>
                <a:tab pos="1344295" algn="l"/>
                <a:tab pos="1344930" algn="l"/>
              </a:tabLst>
            </a:pPr>
            <a:r>
              <a:rPr lang="en-US" sz="2000" spc="-5" dirty="0">
                <a:latin typeface="Calibri"/>
                <a:cs typeface="Calibri"/>
              </a:rPr>
              <a:t>Individual and group prescribing </a:t>
            </a:r>
            <a:r>
              <a:rPr lang="en-US" sz="2000" spc="-5" dirty="0" err="1">
                <a:latin typeface="Calibri"/>
                <a:cs typeface="Calibri"/>
              </a:rPr>
              <a:t>behaviours</a:t>
            </a:r>
            <a:endParaRPr sz="2000" dirty="0">
              <a:latin typeface="Calibri"/>
              <a:cs typeface="Calibri"/>
            </a:endParaRPr>
          </a:p>
          <a:p>
            <a:pPr marL="1344295" lvl="1" indent="-345440">
              <a:lnSpc>
                <a:spcPct val="100000"/>
              </a:lnSpc>
              <a:spcBef>
                <a:spcPts val="405"/>
              </a:spcBef>
              <a:buSzPct val="75000"/>
              <a:buFont typeface="Courier New"/>
              <a:buChar char="o"/>
              <a:tabLst>
                <a:tab pos="1344295" algn="l"/>
                <a:tab pos="1344930" algn="l"/>
              </a:tabLst>
            </a:pPr>
            <a:r>
              <a:rPr sz="2000" dirty="0">
                <a:latin typeface="Calibri"/>
                <a:cs typeface="Calibri"/>
              </a:rPr>
              <a:t>Optimizing </a:t>
            </a:r>
            <a:r>
              <a:rPr lang="en-US" sz="2000" spc="-5" dirty="0">
                <a:latin typeface="Calibri"/>
                <a:cs typeface="Calibri"/>
              </a:rPr>
              <a:t>antibiotic use based on resistance data</a:t>
            </a:r>
            <a:endParaRPr sz="2000" dirty="0">
              <a:latin typeface="Calibri"/>
              <a:cs typeface="Calibri"/>
            </a:endParaRPr>
          </a:p>
          <a:p>
            <a:pPr marL="1344295" lvl="1" indent="-345440">
              <a:lnSpc>
                <a:spcPct val="100000"/>
              </a:lnSpc>
              <a:spcBef>
                <a:spcPts val="325"/>
              </a:spcBef>
              <a:buSzPct val="75000"/>
              <a:buFont typeface="Courier New"/>
              <a:buChar char="o"/>
              <a:tabLst>
                <a:tab pos="1344295" algn="l"/>
                <a:tab pos="1344930" algn="l"/>
              </a:tabLst>
            </a:pPr>
            <a:r>
              <a:rPr lang="en-US" sz="2000" spc="-15" dirty="0">
                <a:latin typeface="Calibri"/>
                <a:cs typeface="Calibri"/>
              </a:rPr>
              <a:t>P</a:t>
            </a:r>
            <a:r>
              <a:rPr sz="2000" spc="-15" dirty="0">
                <a:latin typeface="Calibri"/>
                <a:cs typeface="Calibri"/>
              </a:rPr>
              <a:t>atterns </a:t>
            </a:r>
            <a:r>
              <a:rPr sz="2000" spc="-10" dirty="0">
                <a:latin typeface="Calibri"/>
                <a:cs typeface="Calibri"/>
              </a:rPr>
              <a:t>of </a:t>
            </a:r>
            <a:r>
              <a:rPr lang="en-US" sz="2000" spc="-5" dirty="0">
                <a:latin typeface="Calibri"/>
                <a:cs typeface="Calibri"/>
              </a:rPr>
              <a:t>AMR</a:t>
            </a:r>
            <a:r>
              <a:rPr sz="2000" spc="-5" dirty="0">
                <a:latin typeface="Calibri"/>
                <a:cs typeface="Calibri"/>
              </a:rPr>
              <a:t> and resulting</a:t>
            </a:r>
            <a:r>
              <a:rPr sz="2000" spc="-20" dirty="0">
                <a:latin typeface="Calibri"/>
                <a:cs typeface="Calibri"/>
              </a:rPr>
              <a:t> </a:t>
            </a:r>
            <a:r>
              <a:rPr sz="2000" spc="-10" dirty="0">
                <a:latin typeface="Calibri"/>
                <a:cs typeface="Calibri"/>
              </a:rPr>
              <a:t>outcomes</a:t>
            </a:r>
            <a:endParaRPr sz="2000" dirty="0">
              <a:latin typeface="Calibri"/>
              <a:cs typeface="Calibri"/>
            </a:endParaRPr>
          </a:p>
          <a:p>
            <a:pPr marL="530860" indent="-518159">
              <a:lnSpc>
                <a:spcPts val="2760"/>
              </a:lnSpc>
              <a:spcBef>
                <a:spcPts val="885"/>
              </a:spcBef>
              <a:buAutoNum type="arabicPeriod"/>
              <a:tabLst>
                <a:tab pos="530860" algn="l"/>
                <a:tab pos="531495" algn="l"/>
              </a:tabLst>
            </a:pPr>
            <a:r>
              <a:rPr lang="en-US" sz="2400" b="1" spc="-5" dirty="0">
                <a:latin typeface="Calibri"/>
                <a:cs typeface="Calibri"/>
              </a:rPr>
              <a:t>Public Health</a:t>
            </a:r>
            <a:r>
              <a:rPr sz="2400" b="1" spc="-20" dirty="0">
                <a:latin typeface="Calibri"/>
                <a:cs typeface="Calibri"/>
              </a:rPr>
              <a:t>: </a:t>
            </a:r>
            <a:endParaRPr lang="en-US" sz="2400" b="1" spc="-20" dirty="0">
              <a:latin typeface="Calibri"/>
              <a:cs typeface="Calibri"/>
            </a:endParaRPr>
          </a:p>
          <a:p>
            <a:pPr marL="1270001" lvl="2" indent="-342900">
              <a:lnSpc>
                <a:spcPts val="2760"/>
              </a:lnSpc>
              <a:spcBef>
                <a:spcPts val="600"/>
              </a:spcBef>
              <a:buFont typeface="Courier New" panose="02070309020205020404" pitchFamily="49" charset="0"/>
              <a:buChar char="o"/>
              <a:tabLst>
                <a:tab pos="530860" algn="l"/>
                <a:tab pos="531495" algn="l"/>
              </a:tabLst>
            </a:pPr>
            <a:r>
              <a:rPr lang="en-US" sz="2000" spc="-20" dirty="0">
                <a:latin typeface="Calibri"/>
                <a:cs typeface="Calibri"/>
              </a:rPr>
              <a:t>To what extent are the antibiotic prescribing guidelines followed? </a:t>
            </a:r>
          </a:p>
          <a:p>
            <a:pPr marL="1270001" lvl="2" indent="-342900">
              <a:lnSpc>
                <a:spcPts val="2760"/>
              </a:lnSpc>
              <a:spcBef>
                <a:spcPts val="600"/>
              </a:spcBef>
              <a:buFont typeface="Courier New" panose="02070309020205020404" pitchFamily="49" charset="0"/>
              <a:buChar char="o"/>
              <a:tabLst>
                <a:tab pos="530860" algn="l"/>
                <a:tab pos="531495" algn="l"/>
              </a:tabLst>
            </a:pPr>
            <a:r>
              <a:rPr lang="en-US" sz="2000" spc="-10" dirty="0">
                <a:latin typeface="Calibri"/>
                <a:cs typeface="Calibri"/>
              </a:rPr>
              <a:t>What is the relationship between AMR and usage at the community level?</a:t>
            </a:r>
            <a:endParaRPr sz="2000" dirty="0">
              <a:latin typeface="Calibri"/>
              <a:cs typeface="Calibri"/>
            </a:endParaRPr>
          </a:p>
        </p:txBody>
      </p:sp>
      <p:sp>
        <p:nvSpPr>
          <p:cNvPr id="3" name="object 3"/>
          <p:cNvSpPr txBox="1">
            <a:spLocks noGrp="1"/>
          </p:cNvSpPr>
          <p:nvPr>
            <p:ph type="title"/>
          </p:nvPr>
        </p:nvSpPr>
        <p:spPr>
          <a:xfrm>
            <a:off x="1490980" y="239013"/>
            <a:ext cx="9206865" cy="998350"/>
          </a:xfrm>
          <a:prstGeom prst="rect">
            <a:avLst/>
          </a:prstGeom>
        </p:spPr>
        <p:txBody>
          <a:bodyPr vert="horz" wrap="square" lIns="0" tIns="13335" rIns="0" bIns="0" rtlCol="0">
            <a:spAutoFit/>
          </a:bodyPr>
          <a:lstStyle/>
          <a:p>
            <a:pPr marL="12700">
              <a:lnSpc>
                <a:spcPct val="100000"/>
              </a:lnSpc>
              <a:spcBef>
                <a:spcPts val="105"/>
              </a:spcBef>
            </a:pPr>
            <a:r>
              <a:rPr lang="en-US" sz="3200" spc="-5" dirty="0">
                <a:solidFill>
                  <a:srgbClr val="40536A"/>
                </a:solidFill>
              </a:rPr>
              <a:t>Impact: evidence based decision-making = better quality of care = decreased costs</a:t>
            </a:r>
            <a:endParaRPr sz="3200" dirty="0"/>
          </a:p>
        </p:txBody>
      </p:sp>
    </p:spTree>
    <p:extLst>
      <p:ext uri="{BB962C8B-B14F-4D97-AF65-F5344CB8AC3E}">
        <p14:creationId xmlns:p14="http://schemas.microsoft.com/office/powerpoint/2010/main" val="841299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72840" y="1958339"/>
            <a:ext cx="5151120" cy="1917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672840" y="1955800"/>
            <a:ext cx="5151120" cy="1920239"/>
          </a:xfrm>
          <a:custGeom>
            <a:avLst/>
            <a:gdLst/>
            <a:ahLst/>
            <a:cxnLst/>
            <a:rect l="l" t="t" r="r" b="b"/>
            <a:pathLst>
              <a:path w="5151120" h="1920239">
                <a:moveTo>
                  <a:pt x="0" y="960120"/>
                </a:moveTo>
                <a:lnTo>
                  <a:pt x="3458" y="909936"/>
                </a:lnTo>
                <a:lnTo>
                  <a:pt x="13719" y="860422"/>
                </a:lnTo>
                <a:lnTo>
                  <a:pt x="30614" y="811641"/>
                </a:lnTo>
                <a:lnTo>
                  <a:pt x="53974" y="763657"/>
                </a:lnTo>
                <a:lnTo>
                  <a:pt x="83627" y="716533"/>
                </a:lnTo>
                <a:lnTo>
                  <a:pt x="119405" y="670332"/>
                </a:lnTo>
                <a:lnTo>
                  <a:pt x="161138" y="625116"/>
                </a:lnTo>
                <a:lnTo>
                  <a:pt x="208656" y="580951"/>
                </a:lnTo>
                <a:lnTo>
                  <a:pt x="261790" y="537898"/>
                </a:lnTo>
                <a:lnTo>
                  <a:pt x="320369" y="496021"/>
                </a:lnTo>
                <a:lnTo>
                  <a:pt x="384225" y="455384"/>
                </a:lnTo>
                <a:lnTo>
                  <a:pt x="418079" y="435550"/>
                </a:lnTo>
                <a:lnTo>
                  <a:pt x="453188" y="416049"/>
                </a:lnTo>
                <a:lnTo>
                  <a:pt x="489531" y="396890"/>
                </a:lnTo>
                <a:lnTo>
                  <a:pt x="527087" y="378080"/>
                </a:lnTo>
                <a:lnTo>
                  <a:pt x="565834" y="359628"/>
                </a:lnTo>
                <a:lnTo>
                  <a:pt x="605753" y="341541"/>
                </a:lnTo>
                <a:lnTo>
                  <a:pt x="646821" y="323826"/>
                </a:lnTo>
                <a:lnTo>
                  <a:pt x="689017" y="306493"/>
                </a:lnTo>
                <a:lnTo>
                  <a:pt x="732320" y="289549"/>
                </a:lnTo>
                <a:lnTo>
                  <a:pt x="776708" y="273001"/>
                </a:lnTo>
                <a:lnTo>
                  <a:pt x="822161" y="256859"/>
                </a:lnTo>
                <a:lnTo>
                  <a:pt x="868658" y="241129"/>
                </a:lnTo>
                <a:lnTo>
                  <a:pt x="916176" y="225819"/>
                </a:lnTo>
                <a:lnTo>
                  <a:pt x="964696" y="210938"/>
                </a:lnTo>
                <a:lnTo>
                  <a:pt x="1014195" y="196493"/>
                </a:lnTo>
                <a:lnTo>
                  <a:pt x="1064653" y="182493"/>
                </a:lnTo>
                <a:lnTo>
                  <a:pt x="1116048" y="168944"/>
                </a:lnTo>
                <a:lnTo>
                  <a:pt x="1168359" y="155856"/>
                </a:lnTo>
                <a:lnTo>
                  <a:pt x="1221564" y="143236"/>
                </a:lnTo>
                <a:lnTo>
                  <a:pt x="1275644" y="131092"/>
                </a:lnTo>
                <a:lnTo>
                  <a:pt x="1330576" y="119431"/>
                </a:lnTo>
                <a:lnTo>
                  <a:pt x="1386339" y="108262"/>
                </a:lnTo>
                <a:lnTo>
                  <a:pt x="1442912" y="97593"/>
                </a:lnTo>
                <a:lnTo>
                  <a:pt x="1500274" y="87432"/>
                </a:lnTo>
                <a:lnTo>
                  <a:pt x="1558403" y="77785"/>
                </a:lnTo>
                <a:lnTo>
                  <a:pt x="1617279" y="68663"/>
                </a:lnTo>
                <a:lnTo>
                  <a:pt x="1676880" y="60071"/>
                </a:lnTo>
                <a:lnTo>
                  <a:pt x="1737185" y="52019"/>
                </a:lnTo>
                <a:lnTo>
                  <a:pt x="1798173" y="44513"/>
                </a:lnTo>
                <a:lnTo>
                  <a:pt x="1859822" y="37563"/>
                </a:lnTo>
                <a:lnTo>
                  <a:pt x="1922112" y="31175"/>
                </a:lnTo>
                <a:lnTo>
                  <a:pt x="1985021" y="25359"/>
                </a:lnTo>
                <a:lnTo>
                  <a:pt x="2048527" y="20121"/>
                </a:lnTo>
                <a:lnTo>
                  <a:pt x="2112611" y="15469"/>
                </a:lnTo>
                <a:lnTo>
                  <a:pt x="2177249" y="11413"/>
                </a:lnTo>
                <a:lnTo>
                  <a:pt x="2242422" y="7958"/>
                </a:lnTo>
                <a:lnTo>
                  <a:pt x="2308109" y="5114"/>
                </a:lnTo>
                <a:lnTo>
                  <a:pt x="2374287" y="2888"/>
                </a:lnTo>
                <a:lnTo>
                  <a:pt x="2440935" y="1289"/>
                </a:lnTo>
                <a:lnTo>
                  <a:pt x="2508033" y="323"/>
                </a:lnTo>
                <a:lnTo>
                  <a:pt x="2575560" y="0"/>
                </a:lnTo>
                <a:lnTo>
                  <a:pt x="2643086" y="323"/>
                </a:lnTo>
                <a:lnTo>
                  <a:pt x="2710184" y="1289"/>
                </a:lnTo>
                <a:lnTo>
                  <a:pt x="2776832" y="2888"/>
                </a:lnTo>
                <a:lnTo>
                  <a:pt x="2843010" y="5114"/>
                </a:lnTo>
                <a:lnTo>
                  <a:pt x="2908697" y="7958"/>
                </a:lnTo>
                <a:lnTo>
                  <a:pt x="2973870" y="11413"/>
                </a:lnTo>
                <a:lnTo>
                  <a:pt x="3038508" y="15469"/>
                </a:lnTo>
                <a:lnTo>
                  <a:pt x="3102592" y="20121"/>
                </a:lnTo>
                <a:lnTo>
                  <a:pt x="3166098" y="25359"/>
                </a:lnTo>
                <a:lnTo>
                  <a:pt x="3229007" y="31175"/>
                </a:lnTo>
                <a:lnTo>
                  <a:pt x="3291297" y="37563"/>
                </a:lnTo>
                <a:lnTo>
                  <a:pt x="3352946" y="44513"/>
                </a:lnTo>
                <a:lnTo>
                  <a:pt x="3413934" y="52019"/>
                </a:lnTo>
                <a:lnTo>
                  <a:pt x="3474239" y="60071"/>
                </a:lnTo>
                <a:lnTo>
                  <a:pt x="3533840" y="68663"/>
                </a:lnTo>
                <a:lnTo>
                  <a:pt x="3592716" y="77785"/>
                </a:lnTo>
                <a:lnTo>
                  <a:pt x="3650845" y="87432"/>
                </a:lnTo>
                <a:lnTo>
                  <a:pt x="3708207" y="97593"/>
                </a:lnTo>
                <a:lnTo>
                  <a:pt x="3764780" y="108262"/>
                </a:lnTo>
                <a:lnTo>
                  <a:pt x="3820543" y="119431"/>
                </a:lnTo>
                <a:lnTo>
                  <a:pt x="3875475" y="131092"/>
                </a:lnTo>
                <a:lnTo>
                  <a:pt x="3929555" y="143236"/>
                </a:lnTo>
                <a:lnTo>
                  <a:pt x="3982760" y="155856"/>
                </a:lnTo>
                <a:lnTo>
                  <a:pt x="4035071" y="168944"/>
                </a:lnTo>
                <a:lnTo>
                  <a:pt x="4086466" y="182493"/>
                </a:lnTo>
                <a:lnTo>
                  <a:pt x="4136924" y="196493"/>
                </a:lnTo>
                <a:lnTo>
                  <a:pt x="4186423" y="210938"/>
                </a:lnTo>
                <a:lnTo>
                  <a:pt x="4234943" y="225819"/>
                </a:lnTo>
                <a:lnTo>
                  <a:pt x="4282461" y="241129"/>
                </a:lnTo>
                <a:lnTo>
                  <a:pt x="4328958" y="256859"/>
                </a:lnTo>
                <a:lnTo>
                  <a:pt x="4374411" y="273001"/>
                </a:lnTo>
                <a:lnTo>
                  <a:pt x="4418799" y="289549"/>
                </a:lnTo>
                <a:lnTo>
                  <a:pt x="4462102" y="306493"/>
                </a:lnTo>
                <a:lnTo>
                  <a:pt x="4504298" y="323826"/>
                </a:lnTo>
                <a:lnTo>
                  <a:pt x="4545366" y="341541"/>
                </a:lnTo>
                <a:lnTo>
                  <a:pt x="4585285" y="359628"/>
                </a:lnTo>
                <a:lnTo>
                  <a:pt x="4624032" y="378080"/>
                </a:lnTo>
                <a:lnTo>
                  <a:pt x="4661588" y="396890"/>
                </a:lnTo>
                <a:lnTo>
                  <a:pt x="4697931" y="416049"/>
                </a:lnTo>
                <a:lnTo>
                  <a:pt x="4733040" y="435550"/>
                </a:lnTo>
                <a:lnTo>
                  <a:pt x="4766894" y="455384"/>
                </a:lnTo>
                <a:lnTo>
                  <a:pt x="4799471" y="475544"/>
                </a:lnTo>
                <a:lnTo>
                  <a:pt x="4860710" y="516809"/>
                </a:lnTo>
                <a:lnTo>
                  <a:pt x="4916587" y="559282"/>
                </a:lnTo>
                <a:lnTo>
                  <a:pt x="4966935" y="602899"/>
                </a:lnTo>
                <a:lnTo>
                  <a:pt x="5011581" y="647597"/>
                </a:lnTo>
                <a:lnTo>
                  <a:pt x="5050358" y="693313"/>
                </a:lnTo>
                <a:lnTo>
                  <a:pt x="5083095" y="739984"/>
                </a:lnTo>
                <a:lnTo>
                  <a:pt x="5109622" y="787546"/>
                </a:lnTo>
                <a:lnTo>
                  <a:pt x="5129771" y="835936"/>
                </a:lnTo>
                <a:lnTo>
                  <a:pt x="5143370" y="885091"/>
                </a:lnTo>
                <a:lnTo>
                  <a:pt x="5150251" y="934948"/>
                </a:lnTo>
                <a:lnTo>
                  <a:pt x="5151120" y="960120"/>
                </a:lnTo>
                <a:lnTo>
                  <a:pt x="5150251" y="985291"/>
                </a:lnTo>
                <a:lnTo>
                  <a:pt x="5143370" y="1035148"/>
                </a:lnTo>
                <a:lnTo>
                  <a:pt x="5129771" y="1084303"/>
                </a:lnTo>
                <a:lnTo>
                  <a:pt x="5109622" y="1132693"/>
                </a:lnTo>
                <a:lnTo>
                  <a:pt x="5083095" y="1180255"/>
                </a:lnTo>
                <a:lnTo>
                  <a:pt x="5050358" y="1226926"/>
                </a:lnTo>
                <a:lnTo>
                  <a:pt x="5011581" y="1272642"/>
                </a:lnTo>
                <a:lnTo>
                  <a:pt x="4966935" y="1317340"/>
                </a:lnTo>
                <a:lnTo>
                  <a:pt x="4916587" y="1360957"/>
                </a:lnTo>
                <a:lnTo>
                  <a:pt x="4860710" y="1403430"/>
                </a:lnTo>
                <a:lnTo>
                  <a:pt x="4799471" y="1444695"/>
                </a:lnTo>
                <a:lnTo>
                  <a:pt x="4766894" y="1464855"/>
                </a:lnTo>
                <a:lnTo>
                  <a:pt x="4733040" y="1484689"/>
                </a:lnTo>
                <a:lnTo>
                  <a:pt x="4697931" y="1504190"/>
                </a:lnTo>
                <a:lnTo>
                  <a:pt x="4661588" y="1523349"/>
                </a:lnTo>
                <a:lnTo>
                  <a:pt x="4624032" y="1542159"/>
                </a:lnTo>
                <a:lnTo>
                  <a:pt x="4585285" y="1560611"/>
                </a:lnTo>
                <a:lnTo>
                  <a:pt x="4545366" y="1578698"/>
                </a:lnTo>
                <a:lnTo>
                  <a:pt x="4504298" y="1596413"/>
                </a:lnTo>
                <a:lnTo>
                  <a:pt x="4462102" y="1613746"/>
                </a:lnTo>
                <a:lnTo>
                  <a:pt x="4418799" y="1630690"/>
                </a:lnTo>
                <a:lnTo>
                  <a:pt x="4374411" y="1647238"/>
                </a:lnTo>
                <a:lnTo>
                  <a:pt x="4328958" y="1663380"/>
                </a:lnTo>
                <a:lnTo>
                  <a:pt x="4282461" y="1679110"/>
                </a:lnTo>
                <a:lnTo>
                  <a:pt x="4234943" y="1694420"/>
                </a:lnTo>
                <a:lnTo>
                  <a:pt x="4186423" y="1709301"/>
                </a:lnTo>
                <a:lnTo>
                  <a:pt x="4136924" y="1723746"/>
                </a:lnTo>
                <a:lnTo>
                  <a:pt x="4086466" y="1737746"/>
                </a:lnTo>
                <a:lnTo>
                  <a:pt x="4035071" y="1751295"/>
                </a:lnTo>
                <a:lnTo>
                  <a:pt x="3982760" y="1764383"/>
                </a:lnTo>
                <a:lnTo>
                  <a:pt x="3929555" y="1777003"/>
                </a:lnTo>
                <a:lnTo>
                  <a:pt x="3875475" y="1789147"/>
                </a:lnTo>
                <a:lnTo>
                  <a:pt x="3820543" y="1800808"/>
                </a:lnTo>
                <a:lnTo>
                  <a:pt x="3764780" y="1811977"/>
                </a:lnTo>
                <a:lnTo>
                  <a:pt x="3708207" y="1822646"/>
                </a:lnTo>
                <a:lnTo>
                  <a:pt x="3650845" y="1832807"/>
                </a:lnTo>
                <a:lnTo>
                  <a:pt x="3592716" y="1842454"/>
                </a:lnTo>
                <a:lnTo>
                  <a:pt x="3533840" y="1851576"/>
                </a:lnTo>
                <a:lnTo>
                  <a:pt x="3474239" y="1860168"/>
                </a:lnTo>
                <a:lnTo>
                  <a:pt x="3413934" y="1868220"/>
                </a:lnTo>
                <a:lnTo>
                  <a:pt x="3352946" y="1875726"/>
                </a:lnTo>
                <a:lnTo>
                  <a:pt x="3291297" y="1882676"/>
                </a:lnTo>
                <a:lnTo>
                  <a:pt x="3229007" y="1889064"/>
                </a:lnTo>
                <a:lnTo>
                  <a:pt x="3166098" y="1894880"/>
                </a:lnTo>
                <a:lnTo>
                  <a:pt x="3102592" y="1900118"/>
                </a:lnTo>
                <a:lnTo>
                  <a:pt x="3038508" y="1904770"/>
                </a:lnTo>
                <a:lnTo>
                  <a:pt x="2973870" y="1908826"/>
                </a:lnTo>
                <a:lnTo>
                  <a:pt x="2908697" y="1912281"/>
                </a:lnTo>
                <a:lnTo>
                  <a:pt x="2843010" y="1915125"/>
                </a:lnTo>
                <a:lnTo>
                  <a:pt x="2776832" y="1917351"/>
                </a:lnTo>
                <a:lnTo>
                  <a:pt x="2710184" y="1918950"/>
                </a:lnTo>
                <a:lnTo>
                  <a:pt x="2643086" y="1919916"/>
                </a:lnTo>
                <a:lnTo>
                  <a:pt x="2575560" y="1920239"/>
                </a:lnTo>
                <a:lnTo>
                  <a:pt x="2508033" y="1919916"/>
                </a:lnTo>
                <a:lnTo>
                  <a:pt x="2440935" y="1918950"/>
                </a:lnTo>
                <a:lnTo>
                  <a:pt x="2374287" y="1917351"/>
                </a:lnTo>
                <a:lnTo>
                  <a:pt x="2308109" y="1915125"/>
                </a:lnTo>
                <a:lnTo>
                  <a:pt x="2242422" y="1912281"/>
                </a:lnTo>
                <a:lnTo>
                  <a:pt x="2177249" y="1908826"/>
                </a:lnTo>
                <a:lnTo>
                  <a:pt x="2112611" y="1904770"/>
                </a:lnTo>
                <a:lnTo>
                  <a:pt x="2048527" y="1900118"/>
                </a:lnTo>
                <a:lnTo>
                  <a:pt x="1985021" y="1894880"/>
                </a:lnTo>
                <a:lnTo>
                  <a:pt x="1922112" y="1889064"/>
                </a:lnTo>
                <a:lnTo>
                  <a:pt x="1859822" y="1882676"/>
                </a:lnTo>
                <a:lnTo>
                  <a:pt x="1798173" y="1875726"/>
                </a:lnTo>
                <a:lnTo>
                  <a:pt x="1737185" y="1868220"/>
                </a:lnTo>
                <a:lnTo>
                  <a:pt x="1676880" y="1860168"/>
                </a:lnTo>
                <a:lnTo>
                  <a:pt x="1617279" y="1851576"/>
                </a:lnTo>
                <a:lnTo>
                  <a:pt x="1558403" y="1842454"/>
                </a:lnTo>
                <a:lnTo>
                  <a:pt x="1500274" y="1832807"/>
                </a:lnTo>
                <a:lnTo>
                  <a:pt x="1442912" y="1822646"/>
                </a:lnTo>
                <a:lnTo>
                  <a:pt x="1386339" y="1811977"/>
                </a:lnTo>
                <a:lnTo>
                  <a:pt x="1330576" y="1800808"/>
                </a:lnTo>
                <a:lnTo>
                  <a:pt x="1275644" y="1789147"/>
                </a:lnTo>
                <a:lnTo>
                  <a:pt x="1221564" y="1777003"/>
                </a:lnTo>
                <a:lnTo>
                  <a:pt x="1168359" y="1764383"/>
                </a:lnTo>
                <a:lnTo>
                  <a:pt x="1116048" y="1751295"/>
                </a:lnTo>
                <a:lnTo>
                  <a:pt x="1064653" y="1737746"/>
                </a:lnTo>
                <a:lnTo>
                  <a:pt x="1014195" y="1723746"/>
                </a:lnTo>
                <a:lnTo>
                  <a:pt x="964696" y="1709301"/>
                </a:lnTo>
                <a:lnTo>
                  <a:pt x="916176" y="1694420"/>
                </a:lnTo>
                <a:lnTo>
                  <a:pt x="868658" y="1679110"/>
                </a:lnTo>
                <a:lnTo>
                  <a:pt x="822161" y="1663380"/>
                </a:lnTo>
                <a:lnTo>
                  <a:pt x="776708" y="1647238"/>
                </a:lnTo>
                <a:lnTo>
                  <a:pt x="732320" y="1630690"/>
                </a:lnTo>
                <a:lnTo>
                  <a:pt x="689017" y="1613746"/>
                </a:lnTo>
                <a:lnTo>
                  <a:pt x="646821" y="1596413"/>
                </a:lnTo>
                <a:lnTo>
                  <a:pt x="605753" y="1578698"/>
                </a:lnTo>
                <a:lnTo>
                  <a:pt x="565834" y="1560611"/>
                </a:lnTo>
                <a:lnTo>
                  <a:pt x="527087" y="1542159"/>
                </a:lnTo>
                <a:lnTo>
                  <a:pt x="489531" y="1523349"/>
                </a:lnTo>
                <a:lnTo>
                  <a:pt x="453188" y="1504190"/>
                </a:lnTo>
                <a:lnTo>
                  <a:pt x="418079" y="1484689"/>
                </a:lnTo>
                <a:lnTo>
                  <a:pt x="384225" y="1464855"/>
                </a:lnTo>
                <a:lnTo>
                  <a:pt x="351648" y="1444695"/>
                </a:lnTo>
                <a:lnTo>
                  <a:pt x="290409" y="1403430"/>
                </a:lnTo>
                <a:lnTo>
                  <a:pt x="234532" y="1360957"/>
                </a:lnTo>
                <a:lnTo>
                  <a:pt x="184184" y="1317340"/>
                </a:lnTo>
                <a:lnTo>
                  <a:pt x="139538" y="1272642"/>
                </a:lnTo>
                <a:lnTo>
                  <a:pt x="100761" y="1226926"/>
                </a:lnTo>
                <a:lnTo>
                  <a:pt x="68024" y="1180255"/>
                </a:lnTo>
                <a:lnTo>
                  <a:pt x="41497" y="1132693"/>
                </a:lnTo>
                <a:lnTo>
                  <a:pt x="21348" y="1084303"/>
                </a:lnTo>
                <a:lnTo>
                  <a:pt x="7749" y="1035148"/>
                </a:lnTo>
                <a:lnTo>
                  <a:pt x="868" y="985291"/>
                </a:lnTo>
                <a:lnTo>
                  <a:pt x="0" y="960120"/>
                </a:lnTo>
                <a:close/>
              </a:path>
            </a:pathLst>
          </a:custGeom>
          <a:ln w="30480">
            <a:solidFill>
              <a:srgbClr val="7E7E7E"/>
            </a:solidFill>
          </a:ln>
        </p:spPr>
        <p:txBody>
          <a:bodyPr wrap="square" lIns="0" tIns="0" rIns="0" bIns="0" rtlCol="0"/>
          <a:lstStyle/>
          <a:p>
            <a:endParaRPr/>
          </a:p>
        </p:txBody>
      </p:sp>
      <p:sp>
        <p:nvSpPr>
          <p:cNvPr id="4" name="object 4"/>
          <p:cNvSpPr txBox="1"/>
          <p:nvPr/>
        </p:nvSpPr>
        <p:spPr>
          <a:xfrm>
            <a:off x="5039359" y="2672079"/>
            <a:ext cx="2580640" cy="304800"/>
          </a:xfrm>
          <a:prstGeom prst="rect">
            <a:avLst/>
          </a:prstGeom>
          <a:solidFill>
            <a:srgbClr val="FFFFFF"/>
          </a:solidFill>
        </p:spPr>
        <p:txBody>
          <a:bodyPr vert="horz" wrap="square" lIns="0" tIns="27940" rIns="0" bIns="0" rtlCol="0">
            <a:spAutoFit/>
          </a:bodyPr>
          <a:lstStyle/>
          <a:p>
            <a:pPr marL="146685">
              <a:lnSpc>
                <a:spcPct val="100000"/>
              </a:lnSpc>
              <a:spcBef>
                <a:spcPts val="220"/>
              </a:spcBef>
            </a:pPr>
            <a:r>
              <a:rPr sz="1450" b="1" spc="-20" dirty="0">
                <a:latin typeface="Calibri"/>
                <a:cs typeface="Calibri"/>
              </a:rPr>
              <a:t>Health </a:t>
            </a:r>
            <a:r>
              <a:rPr sz="1450" b="1" spc="-15" dirty="0">
                <a:latin typeface="Calibri"/>
                <a:cs typeface="Calibri"/>
              </a:rPr>
              <a:t>Data </a:t>
            </a:r>
            <a:r>
              <a:rPr sz="1450" b="1" spc="-5" dirty="0">
                <a:latin typeface="Calibri"/>
                <a:cs typeface="Calibri"/>
              </a:rPr>
              <a:t>Platform</a:t>
            </a:r>
            <a:r>
              <a:rPr sz="1450" b="1" spc="-210" dirty="0">
                <a:latin typeface="Calibri"/>
                <a:cs typeface="Calibri"/>
              </a:rPr>
              <a:t> </a:t>
            </a:r>
            <a:r>
              <a:rPr sz="1450" b="1" spc="-10" dirty="0">
                <a:latin typeface="Calibri"/>
                <a:cs typeface="Calibri"/>
              </a:rPr>
              <a:t>Initiative</a:t>
            </a:r>
            <a:endParaRPr sz="1450">
              <a:latin typeface="Calibri"/>
              <a:cs typeface="Calibri"/>
            </a:endParaRPr>
          </a:p>
        </p:txBody>
      </p:sp>
      <p:sp>
        <p:nvSpPr>
          <p:cNvPr id="5" name="object 5"/>
          <p:cNvSpPr/>
          <p:nvPr/>
        </p:nvSpPr>
        <p:spPr>
          <a:xfrm>
            <a:off x="3510279" y="2423160"/>
            <a:ext cx="701040" cy="345440"/>
          </a:xfrm>
          <a:custGeom>
            <a:avLst/>
            <a:gdLst/>
            <a:ahLst/>
            <a:cxnLst/>
            <a:rect l="l" t="t" r="r" b="b"/>
            <a:pathLst>
              <a:path w="701039" h="345439">
                <a:moveTo>
                  <a:pt x="350520" y="0"/>
                </a:moveTo>
                <a:lnTo>
                  <a:pt x="279889" y="1169"/>
                </a:lnTo>
                <a:lnTo>
                  <a:pt x="214098" y="4524"/>
                </a:lnTo>
                <a:lnTo>
                  <a:pt x="154558" y="9831"/>
                </a:lnTo>
                <a:lnTo>
                  <a:pt x="102679" y="16859"/>
                </a:lnTo>
                <a:lnTo>
                  <a:pt x="59873" y="25375"/>
                </a:lnTo>
                <a:lnTo>
                  <a:pt x="7122" y="45943"/>
                </a:lnTo>
                <a:lnTo>
                  <a:pt x="0" y="57530"/>
                </a:lnTo>
                <a:lnTo>
                  <a:pt x="0" y="287909"/>
                </a:lnTo>
                <a:lnTo>
                  <a:pt x="59873" y="320064"/>
                </a:lnTo>
                <a:lnTo>
                  <a:pt x="102679" y="328580"/>
                </a:lnTo>
                <a:lnTo>
                  <a:pt x="154558" y="335608"/>
                </a:lnTo>
                <a:lnTo>
                  <a:pt x="214098" y="340915"/>
                </a:lnTo>
                <a:lnTo>
                  <a:pt x="279889" y="344270"/>
                </a:lnTo>
                <a:lnTo>
                  <a:pt x="350520" y="345439"/>
                </a:lnTo>
                <a:lnTo>
                  <a:pt x="421150" y="344270"/>
                </a:lnTo>
                <a:lnTo>
                  <a:pt x="486941" y="340915"/>
                </a:lnTo>
                <a:lnTo>
                  <a:pt x="546481" y="335608"/>
                </a:lnTo>
                <a:lnTo>
                  <a:pt x="598360" y="328580"/>
                </a:lnTo>
                <a:lnTo>
                  <a:pt x="641166" y="320064"/>
                </a:lnTo>
                <a:lnTo>
                  <a:pt x="693917" y="299496"/>
                </a:lnTo>
                <a:lnTo>
                  <a:pt x="701040" y="287909"/>
                </a:lnTo>
                <a:lnTo>
                  <a:pt x="701040" y="57530"/>
                </a:lnTo>
                <a:lnTo>
                  <a:pt x="641166" y="25375"/>
                </a:lnTo>
                <a:lnTo>
                  <a:pt x="598360" y="16859"/>
                </a:lnTo>
                <a:lnTo>
                  <a:pt x="546481" y="9831"/>
                </a:lnTo>
                <a:lnTo>
                  <a:pt x="486941" y="4524"/>
                </a:lnTo>
                <a:lnTo>
                  <a:pt x="421150" y="1169"/>
                </a:lnTo>
                <a:lnTo>
                  <a:pt x="350520" y="0"/>
                </a:lnTo>
                <a:close/>
              </a:path>
            </a:pathLst>
          </a:custGeom>
          <a:solidFill>
            <a:srgbClr val="C0504D"/>
          </a:solidFill>
        </p:spPr>
        <p:txBody>
          <a:bodyPr wrap="square" lIns="0" tIns="0" rIns="0" bIns="0" rtlCol="0"/>
          <a:lstStyle/>
          <a:p>
            <a:endParaRPr/>
          </a:p>
        </p:txBody>
      </p:sp>
      <p:sp>
        <p:nvSpPr>
          <p:cNvPr id="6" name="object 6"/>
          <p:cNvSpPr/>
          <p:nvPr/>
        </p:nvSpPr>
        <p:spPr>
          <a:xfrm>
            <a:off x="3510279" y="2480691"/>
            <a:ext cx="701040" cy="57785"/>
          </a:xfrm>
          <a:custGeom>
            <a:avLst/>
            <a:gdLst/>
            <a:ahLst/>
            <a:cxnLst/>
            <a:rect l="l" t="t" r="r" b="b"/>
            <a:pathLst>
              <a:path w="701039" h="57785">
                <a:moveTo>
                  <a:pt x="701040" y="0"/>
                </a:moveTo>
                <a:lnTo>
                  <a:pt x="641166" y="32251"/>
                </a:lnTo>
                <a:lnTo>
                  <a:pt x="598360" y="40782"/>
                </a:lnTo>
                <a:lnTo>
                  <a:pt x="546481" y="47819"/>
                </a:lnTo>
                <a:lnTo>
                  <a:pt x="486941" y="53131"/>
                </a:lnTo>
                <a:lnTo>
                  <a:pt x="421150" y="56487"/>
                </a:lnTo>
                <a:lnTo>
                  <a:pt x="350520" y="57658"/>
                </a:lnTo>
                <a:lnTo>
                  <a:pt x="279889" y="56487"/>
                </a:lnTo>
                <a:lnTo>
                  <a:pt x="214098" y="53131"/>
                </a:lnTo>
                <a:lnTo>
                  <a:pt x="154558" y="47819"/>
                </a:lnTo>
                <a:lnTo>
                  <a:pt x="102679" y="40782"/>
                </a:lnTo>
                <a:lnTo>
                  <a:pt x="59873" y="32251"/>
                </a:lnTo>
                <a:lnTo>
                  <a:pt x="7122" y="11629"/>
                </a:lnTo>
                <a:lnTo>
                  <a:pt x="0" y="0"/>
                </a:lnTo>
              </a:path>
            </a:pathLst>
          </a:custGeom>
          <a:ln w="30480">
            <a:solidFill>
              <a:srgbClr val="943735"/>
            </a:solidFill>
          </a:ln>
        </p:spPr>
        <p:txBody>
          <a:bodyPr wrap="square" lIns="0" tIns="0" rIns="0" bIns="0" rtlCol="0"/>
          <a:lstStyle/>
          <a:p>
            <a:endParaRPr/>
          </a:p>
        </p:txBody>
      </p:sp>
      <p:sp>
        <p:nvSpPr>
          <p:cNvPr id="7" name="object 7"/>
          <p:cNvSpPr/>
          <p:nvPr/>
        </p:nvSpPr>
        <p:spPr>
          <a:xfrm>
            <a:off x="3510279" y="2423160"/>
            <a:ext cx="701040" cy="345440"/>
          </a:xfrm>
          <a:custGeom>
            <a:avLst/>
            <a:gdLst/>
            <a:ahLst/>
            <a:cxnLst/>
            <a:rect l="l" t="t" r="r" b="b"/>
            <a:pathLst>
              <a:path w="701039" h="345439">
                <a:moveTo>
                  <a:pt x="0" y="57530"/>
                </a:moveTo>
                <a:lnTo>
                  <a:pt x="59873" y="25375"/>
                </a:lnTo>
                <a:lnTo>
                  <a:pt x="102679" y="16859"/>
                </a:lnTo>
                <a:lnTo>
                  <a:pt x="154558" y="9831"/>
                </a:lnTo>
                <a:lnTo>
                  <a:pt x="214098" y="4524"/>
                </a:lnTo>
                <a:lnTo>
                  <a:pt x="279889" y="1169"/>
                </a:lnTo>
                <a:lnTo>
                  <a:pt x="350520" y="0"/>
                </a:lnTo>
                <a:lnTo>
                  <a:pt x="421150" y="1169"/>
                </a:lnTo>
                <a:lnTo>
                  <a:pt x="486941" y="4524"/>
                </a:lnTo>
                <a:lnTo>
                  <a:pt x="546481" y="9831"/>
                </a:lnTo>
                <a:lnTo>
                  <a:pt x="598360" y="16859"/>
                </a:lnTo>
                <a:lnTo>
                  <a:pt x="641166" y="25375"/>
                </a:lnTo>
                <a:lnTo>
                  <a:pt x="693917" y="45943"/>
                </a:lnTo>
                <a:lnTo>
                  <a:pt x="701040" y="57530"/>
                </a:lnTo>
                <a:lnTo>
                  <a:pt x="701040" y="287909"/>
                </a:lnTo>
                <a:lnTo>
                  <a:pt x="641166" y="320064"/>
                </a:lnTo>
                <a:lnTo>
                  <a:pt x="598360" y="328580"/>
                </a:lnTo>
                <a:lnTo>
                  <a:pt x="546481" y="335608"/>
                </a:lnTo>
                <a:lnTo>
                  <a:pt x="486941" y="340915"/>
                </a:lnTo>
                <a:lnTo>
                  <a:pt x="421150" y="344270"/>
                </a:lnTo>
                <a:lnTo>
                  <a:pt x="350520" y="345439"/>
                </a:lnTo>
                <a:lnTo>
                  <a:pt x="279889" y="344270"/>
                </a:lnTo>
                <a:lnTo>
                  <a:pt x="214098" y="340915"/>
                </a:lnTo>
                <a:lnTo>
                  <a:pt x="154558" y="335608"/>
                </a:lnTo>
                <a:lnTo>
                  <a:pt x="102679" y="328580"/>
                </a:lnTo>
                <a:lnTo>
                  <a:pt x="59873" y="320064"/>
                </a:lnTo>
                <a:lnTo>
                  <a:pt x="7122" y="299496"/>
                </a:lnTo>
                <a:lnTo>
                  <a:pt x="0" y="287909"/>
                </a:lnTo>
                <a:lnTo>
                  <a:pt x="0" y="57530"/>
                </a:lnTo>
                <a:close/>
              </a:path>
            </a:pathLst>
          </a:custGeom>
          <a:ln w="30480">
            <a:solidFill>
              <a:srgbClr val="943735"/>
            </a:solidFill>
          </a:ln>
        </p:spPr>
        <p:txBody>
          <a:bodyPr wrap="square" lIns="0" tIns="0" rIns="0" bIns="0" rtlCol="0"/>
          <a:lstStyle/>
          <a:p>
            <a:endParaRPr/>
          </a:p>
        </p:txBody>
      </p:sp>
      <p:sp>
        <p:nvSpPr>
          <p:cNvPr id="8" name="object 8"/>
          <p:cNvSpPr txBox="1"/>
          <p:nvPr/>
        </p:nvSpPr>
        <p:spPr>
          <a:xfrm>
            <a:off x="3631946" y="2538666"/>
            <a:ext cx="502920" cy="147955"/>
          </a:xfrm>
          <a:prstGeom prst="rect">
            <a:avLst/>
          </a:prstGeom>
        </p:spPr>
        <p:txBody>
          <a:bodyPr vert="horz" wrap="square" lIns="0" tIns="12700" rIns="0" bIns="0" rtlCol="0">
            <a:spAutoFit/>
          </a:bodyPr>
          <a:lstStyle/>
          <a:p>
            <a:pPr marL="12700">
              <a:lnSpc>
                <a:spcPct val="100000"/>
              </a:lnSpc>
              <a:spcBef>
                <a:spcPts val="100"/>
              </a:spcBef>
            </a:pPr>
            <a:r>
              <a:rPr sz="800" b="1" spc="-30" dirty="0">
                <a:solidFill>
                  <a:srgbClr val="FFFFFF"/>
                </a:solidFill>
                <a:latin typeface="Calibri"/>
                <a:cs typeface="Calibri"/>
              </a:rPr>
              <a:t>H</a:t>
            </a:r>
            <a:r>
              <a:rPr sz="800" b="1" spc="-5" dirty="0">
                <a:solidFill>
                  <a:srgbClr val="FFFFFF"/>
                </a:solidFill>
                <a:latin typeface="Calibri"/>
                <a:cs typeface="Calibri"/>
              </a:rPr>
              <a:t>e</a:t>
            </a:r>
            <a:r>
              <a:rPr sz="800" b="1" dirty="0">
                <a:solidFill>
                  <a:srgbClr val="FFFFFF"/>
                </a:solidFill>
                <a:latin typeface="Calibri"/>
                <a:cs typeface="Calibri"/>
              </a:rPr>
              <a:t>a</a:t>
            </a:r>
            <a:r>
              <a:rPr sz="800" b="1" spc="-40" dirty="0">
                <a:solidFill>
                  <a:srgbClr val="FFFFFF"/>
                </a:solidFill>
                <a:latin typeface="Calibri"/>
                <a:cs typeface="Calibri"/>
              </a:rPr>
              <a:t>lt</a:t>
            </a:r>
            <a:r>
              <a:rPr sz="800" b="1" spc="-35" dirty="0">
                <a:solidFill>
                  <a:srgbClr val="FFFFFF"/>
                </a:solidFill>
                <a:latin typeface="Calibri"/>
                <a:cs typeface="Calibri"/>
              </a:rPr>
              <a:t>h</a:t>
            </a:r>
            <a:r>
              <a:rPr sz="800" b="1" spc="-40" dirty="0">
                <a:solidFill>
                  <a:srgbClr val="FFFFFF"/>
                </a:solidFill>
                <a:latin typeface="Calibri"/>
                <a:cs typeface="Calibri"/>
              </a:rPr>
              <a:t>i</a:t>
            </a:r>
            <a:r>
              <a:rPr sz="800" b="1" spc="-35" dirty="0">
                <a:solidFill>
                  <a:srgbClr val="FFFFFF"/>
                </a:solidFill>
                <a:latin typeface="Calibri"/>
                <a:cs typeface="Calibri"/>
              </a:rPr>
              <a:t>d</a:t>
            </a:r>
            <a:r>
              <a:rPr sz="800" b="1" spc="-5" dirty="0">
                <a:solidFill>
                  <a:srgbClr val="FFFFFF"/>
                </a:solidFill>
                <a:latin typeface="Calibri"/>
                <a:cs typeface="Calibri"/>
              </a:rPr>
              <a:t>e</a:t>
            </a:r>
            <a:r>
              <a:rPr sz="800" b="1" dirty="0">
                <a:solidFill>
                  <a:srgbClr val="FFFFFF"/>
                </a:solidFill>
                <a:latin typeface="Calibri"/>
                <a:cs typeface="Calibri"/>
              </a:rPr>
              <a:t>as</a:t>
            </a:r>
            <a:endParaRPr sz="800">
              <a:latin typeface="Calibri"/>
              <a:cs typeface="Calibri"/>
            </a:endParaRPr>
          </a:p>
        </p:txBody>
      </p:sp>
      <p:sp>
        <p:nvSpPr>
          <p:cNvPr id="9" name="object 9"/>
          <p:cNvSpPr/>
          <p:nvPr/>
        </p:nvSpPr>
        <p:spPr>
          <a:xfrm>
            <a:off x="3154679" y="3235960"/>
            <a:ext cx="1463040" cy="5384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54679" y="3235960"/>
            <a:ext cx="1463040" cy="538480"/>
          </a:xfrm>
          <a:custGeom>
            <a:avLst/>
            <a:gdLst/>
            <a:ahLst/>
            <a:cxnLst/>
            <a:rect l="l" t="t" r="r" b="b"/>
            <a:pathLst>
              <a:path w="1463039" h="538479">
                <a:moveTo>
                  <a:pt x="0" y="269239"/>
                </a:moveTo>
                <a:lnTo>
                  <a:pt x="11786" y="220838"/>
                </a:lnTo>
                <a:lnTo>
                  <a:pt x="45768" y="175285"/>
                </a:lnTo>
                <a:lnTo>
                  <a:pt x="99878" y="133340"/>
                </a:lnTo>
                <a:lnTo>
                  <a:pt x="133836" y="113958"/>
                </a:lnTo>
                <a:lnTo>
                  <a:pt x="172051" y="95763"/>
                </a:lnTo>
                <a:lnTo>
                  <a:pt x="214264" y="78851"/>
                </a:lnTo>
                <a:lnTo>
                  <a:pt x="260219" y="63315"/>
                </a:lnTo>
                <a:lnTo>
                  <a:pt x="309656" y="49251"/>
                </a:lnTo>
                <a:lnTo>
                  <a:pt x="362316" y="36754"/>
                </a:lnTo>
                <a:lnTo>
                  <a:pt x="417943" y="25919"/>
                </a:lnTo>
                <a:lnTo>
                  <a:pt x="476277" y="16842"/>
                </a:lnTo>
                <a:lnTo>
                  <a:pt x="537060" y="9616"/>
                </a:lnTo>
                <a:lnTo>
                  <a:pt x="600033" y="4337"/>
                </a:lnTo>
                <a:lnTo>
                  <a:pt x="664939" y="1100"/>
                </a:lnTo>
                <a:lnTo>
                  <a:pt x="731519" y="0"/>
                </a:lnTo>
                <a:lnTo>
                  <a:pt x="798100" y="1100"/>
                </a:lnTo>
                <a:lnTo>
                  <a:pt x="863006" y="4337"/>
                </a:lnTo>
                <a:lnTo>
                  <a:pt x="925979" y="9616"/>
                </a:lnTo>
                <a:lnTo>
                  <a:pt x="986762" y="16842"/>
                </a:lnTo>
                <a:lnTo>
                  <a:pt x="1045096" y="25919"/>
                </a:lnTo>
                <a:lnTo>
                  <a:pt x="1100723" y="36754"/>
                </a:lnTo>
                <a:lnTo>
                  <a:pt x="1153383" y="49251"/>
                </a:lnTo>
                <a:lnTo>
                  <a:pt x="1202820" y="63315"/>
                </a:lnTo>
                <a:lnTo>
                  <a:pt x="1248775" y="78851"/>
                </a:lnTo>
                <a:lnTo>
                  <a:pt x="1290988" y="95763"/>
                </a:lnTo>
                <a:lnTo>
                  <a:pt x="1329203" y="113958"/>
                </a:lnTo>
                <a:lnTo>
                  <a:pt x="1363161" y="133340"/>
                </a:lnTo>
                <a:lnTo>
                  <a:pt x="1417271" y="175285"/>
                </a:lnTo>
                <a:lnTo>
                  <a:pt x="1451253" y="220838"/>
                </a:lnTo>
                <a:lnTo>
                  <a:pt x="1463040" y="269239"/>
                </a:lnTo>
                <a:lnTo>
                  <a:pt x="1460050" y="293749"/>
                </a:lnTo>
                <a:lnTo>
                  <a:pt x="1436907" y="340821"/>
                </a:lnTo>
                <a:lnTo>
                  <a:pt x="1392603" y="384665"/>
                </a:lnTo>
                <a:lnTo>
                  <a:pt x="1329203" y="424521"/>
                </a:lnTo>
                <a:lnTo>
                  <a:pt x="1290988" y="442716"/>
                </a:lnTo>
                <a:lnTo>
                  <a:pt x="1248775" y="459628"/>
                </a:lnTo>
                <a:lnTo>
                  <a:pt x="1202820" y="475164"/>
                </a:lnTo>
                <a:lnTo>
                  <a:pt x="1153383" y="489228"/>
                </a:lnTo>
                <a:lnTo>
                  <a:pt x="1100723" y="501725"/>
                </a:lnTo>
                <a:lnTo>
                  <a:pt x="1045096" y="512560"/>
                </a:lnTo>
                <a:lnTo>
                  <a:pt x="986762" y="521637"/>
                </a:lnTo>
                <a:lnTo>
                  <a:pt x="925979" y="528863"/>
                </a:lnTo>
                <a:lnTo>
                  <a:pt x="863006" y="534142"/>
                </a:lnTo>
                <a:lnTo>
                  <a:pt x="798100" y="537379"/>
                </a:lnTo>
                <a:lnTo>
                  <a:pt x="731519" y="538479"/>
                </a:lnTo>
                <a:lnTo>
                  <a:pt x="664939" y="537379"/>
                </a:lnTo>
                <a:lnTo>
                  <a:pt x="600033" y="534142"/>
                </a:lnTo>
                <a:lnTo>
                  <a:pt x="537060" y="528863"/>
                </a:lnTo>
                <a:lnTo>
                  <a:pt x="476277" y="521637"/>
                </a:lnTo>
                <a:lnTo>
                  <a:pt x="417943" y="512560"/>
                </a:lnTo>
                <a:lnTo>
                  <a:pt x="362316" y="501725"/>
                </a:lnTo>
                <a:lnTo>
                  <a:pt x="309656" y="489228"/>
                </a:lnTo>
                <a:lnTo>
                  <a:pt x="260219" y="475164"/>
                </a:lnTo>
                <a:lnTo>
                  <a:pt x="214264" y="459628"/>
                </a:lnTo>
                <a:lnTo>
                  <a:pt x="172051" y="442716"/>
                </a:lnTo>
                <a:lnTo>
                  <a:pt x="133836" y="424521"/>
                </a:lnTo>
                <a:lnTo>
                  <a:pt x="99878" y="405139"/>
                </a:lnTo>
                <a:lnTo>
                  <a:pt x="45768" y="363194"/>
                </a:lnTo>
                <a:lnTo>
                  <a:pt x="11786" y="317641"/>
                </a:lnTo>
                <a:lnTo>
                  <a:pt x="0" y="269239"/>
                </a:lnTo>
                <a:close/>
              </a:path>
            </a:pathLst>
          </a:custGeom>
          <a:ln w="30480">
            <a:solidFill>
              <a:srgbClr val="7E7E7E"/>
            </a:solidFill>
          </a:ln>
        </p:spPr>
        <p:txBody>
          <a:bodyPr wrap="square" lIns="0" tIns="0" rIns="0" bIns="0" rtlCol="0"/>
          <a:lstStyle/>
          <a:p>
            <a:endParaRPr/>
          </a:p>
        </p:txBody>
      </p:sp>
      <p:sp>
        <p:nvSpPr>
          <p:cNvPr id="11" name="object 11"/>
          <p:cNvSpPr/>
          <p:nvPr/>
        </p:nvSpPr>
        <p:spPr>
          <a:xfrm>
            <a:off x="3393440" y="3667759"/>
            <a:ext cx="223520" cy="16255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464559" y="3393440"/>
            <a:ext cx="955040" cy="264160"/>
          </a:xfrm>
          <a:custGeom>
            <a:avLst/>
            <a:gdLst/>
            <a:ahLst/>
            <a:cxnLst/>
            <a:rect l="l" t="t" r="r" b="b"/>
            <a:pathLst>
              <a:path w="955039" h="264160">
                <a:moveTo>
                  <a:pt x="477519" y="0"/>
                </a:moveTo>
                <a:lnTo>
                  <a:pt x="406943" y="1433"/>
                </a:lnTo>
                <a:lnTo>
                  <a:pt x="339586" y="5596"/>
                </a:lnTo>
                <a:lnTo>
                  <a:pt x="276187" y="12283"/>
                </a:lnTo>
                <a:lnTo>
                  <a:pt x="217482" y="21290"/>
                </a:lnTo>
                <a:lnTo>
                  <a:pt x="164210" y="32413"/>
                </a:lnTo>
                <a:lnTo>
                  <a:pt x="117110" y="45445"/>
                </a:lnTo>
                <a:lnTo>
                  <a:pt x="76918" y="60182"/>
                </a:lnTo>
                <a:lnTo>
                  <a:pt x="20213" y="93950"/>
                </a:lnTo>
                <a:lnTo>
                  <a:pt x="0" y="132080"/>
                </a:lnTo>
                <a:lnTo>
                  <a:pt x="5176" y="151587"/>
                </a:lnTo>
                <a:lnTo>
                  <a:pt x="44373" y="187740"/>
                </a:lnTo>
                <a:lnTo>
                  <a:pt x="117110" y="218714"/>
                </a:lnTo>
                <a:lnTo>
                  <a:pt x="164210" y="231746"/>
                </a:lnTo>
                <a:lnTo>
                  <a:pt x="217482" y="242869"/>
                </a:lnTo>
                <a:lnTo>
                  <a:pt x="276187" y="251876"/>
                </a:lnTo>
                <a:lnTo>
                  <a:pt x="339586" y="258563"/>
                </a:lnTo>
                <a:lnTo>
                  <a:pt x="406943" y="262726"/>
                </a:lnTo>
                <a:lnTo>
                  <a:pt x="477519" y="264160"/>
                </a:lnTo>
                <a:lnTo>
                  <a:pt x="548096" y="262726"/>
                </a:lnTo>
                <a:lnTo>
                  <a:pt x="615453" y="258563"/>
                </a:lnTo>
                <a:lnTo>
                  <a:pt x="678852" y="251876"/>
                </a:lnTo>
                <a:lnTo>
                  <a:pt x="737557" y="242869"/>
                </a:lnTo>
                <a:lnTo>
                  <a:pt x="790829" y="231746"/>
                </a:lnTo>
                <a:lnTo>
                  <a:pt x="837929" y="218714"/>
                </a:lnTo>
                <a:lnTo>
                  <a:pt x="878121" y="203977"/>
                </a:lnTo>
                <a:lnTo>
                  <a:pt x="934826" y="170209"/>
                </a:lnTo>
                <a:lnTo>
                  <a:pt x="955039" y="132080"/>
                </a:lnTo>
                <a:lnTo>
                  <a:pt x="949863" y="112572"/>
                </a:lnTo>
                <a:lnTo>
                  <a:pt x="910666" y="76419"/>
                </a:lnTo>
                <a:lnTo>
                  <a:pt x="837929" y="45445"/>
                </a:lnTo>
                <a:lnTo>
                  <a:pt x="790829" y="32413"/>
                </a:lnTo>
                <a:lnTo>
                  <a:pt x="737557" y="21290"/>
                </a:lnTo>
                <a:lnTo>
                  <a:pt x="678852" y="12283"/>
                </a:lnTo>
                <a:lnTo>
                  <a:pt x="615453" y="5596"/>
                </a:lnTo>
                <a:lnTo>
                  <a:pt x="548096" y="1433"/>
                </a:lnTo>
                <a:lnTo>
                  <a:pt x="477519" y="0"/>
                </a:lnTo>
                <a:close/>
              </a:path>
            </a:pathLst>
          </a:custGeom>
          <a:solidFill>
            <a:srgbClr val="404040"/>
          </a:solidFill>
        </p:spPr>
        <p:txBody>
          <a:bodyPr wrap="square" lIns="0" tIns="0" rIns="0" bIns="0" rtlCol="0"/>
          <a:lstStyle/>
          <a:p>
            <a:endParaRPr/>
          </a:p>
        </p:txBody>
      </p:sp>
      <p:sp>
        <p:nvSpPr>
          <p:cNvPr id="13" name="object 13"/>
          <p:cNvSpPr/>
          <p:nvPr/>
        </p:nvSpPr>
        <p:spPr>
          <a:xfrm>
            <a:off x="3464559" y="3393440"/>
            <a:ext cx="955040" cy="264160"/>
          </a:xfrm>
          <a:custGeom>
            <a:avLst/>
            <a:gdLst/>
            <a:ahLst/>
            <a:cxnLst/>
            <a:rect l="l" t="t" r="r" b="b"/>
            <a:pathLst>
              <a:path w="955039" h="264160">
                <a:moveTo>
                  <a:pt x="0" y="132080"/>
                </a:moveTo>
                <a:lnTo>
                  <a:pt x="20213" y="93950"/>
                </a:lnTo>
                <a:lnTo>
                  <a:pt x="76918" y="60182"/>
                </a:lnTo>
                <a:lnTo>
                  <a:pt x="117110" y="45445"/>
                </a:lnTo>
                <a:lnTo>
                  <a:pt x="164210" y="32413"/>
                </a:lnTo>
                <a:lnTo>
                  <a:pt x="217482" y="21290"/>
                </a:lnTo>
                <a:lnTo>
                  <a:pt x="276187" y="12283"/>
                </a:lnTo>
                <a:lnTo>
                  <a:pt x="339586" y="5596"/>
                </a:lnTo>
                <a:lnTo>
                  <a:pt x="406943" y="1433"/>
                </a:lnTo>
                <a:lnTo>
                  <a:pt x="477519" y="0"/>
                </a:lnTo>
                <a:lnTo>
                  <a:pt x="548096" y="1433"/>
                </a:lnTo>
                <a:lnTo>
                  <a:pt x="615453" y="5596"/>
                </a:lnTo>
                <a:lnTo>
                  <a:pt x="678852" y="12283"/>
                </a:lnTo>
                <a:lnTo>
                  <a:pt x="737557" y="21290"/>
                </a:lnTo>
                <a:lnTo>
                  <a:pt x="790829" y="32413"/>
                </a:lnTo>
                <a:lnTo>
                  <a:pt x="837929" y="45445"/>
                </a:lnTo>
                <a:lnTo>
                  <a:pt x="878121" y="60182"/>
                </a:lnTo>
                <a:lnTo>
                  <a:pt x="934826" y="93950"/>
                </a:lnTo>
                <a:lnTo>
                  <a:pt x="955039" y="132080"/>
                </a:lnTo>
                <a:lnTo>
                  <a:pt x="949863" y="151587"/>
                </a:lnTo>
                <a:lnTo>
                  <a:pt x="910666" y="187740"/>
                </a:lnTo>
                <a:lnTo>
                  <a:pt x="837929" y="218714"/>
                </a:lnTo>
                <a:lnTo>
                  <a:pt x="790829" y="231746"/>
                </a:lnTo>
                <a:lnTo>
                  <a:pt x="737557" y="242869"/>
                </a:lnTo>
                <a:lnTo>
                  <a:pt x="678852" y="251876"/>
                </a:lnTo>
                <a:lnTo>
                  <a:pt x="615453" y="258563"/>
                </a:lnTo>
                <a:lnTo>
                  <a:pt x="548096" y="262726"/>
                </a:lnTo>
                <a:lnTo>
                  <a:pt x="477519" y="264160"/>
                </a:lnTo>
                <a:lnTo>
                  <a:pt x="406943" y="262726"/>
                </a:lnTo>
                <a:lnTo>
                  <a:pt x="339586" y="258563"/>
                </a:lnTo>
                <a:lnTo>
                  <a:pt x="276187" y="251876"/>
                </a:lnTo>
                <a:lnTo>
                  <a:pt x="217482" y="242869"/>
                </a:lnTo>
                <a:lnTo>
                  <a:pt x="164210" y="231746"/>
                </a:lnTo>
                <a:lnTo>
                  <a:pt x="117110" y="218714"/>
                </a:lnTo>
                <a:lnTo>
                  <a:pt x="76918" y="203977"/>
                </a:lnTo>
                <a:lnTo>
                  <a:pt x="20213" y="170209"/>
                </a:lnTo>
                <a:lnTo>
                  <a:pt x="0" y="132080"/>
                </a:lnTo>
                <a:close/>
              </a:path>
            </a:pathLst>
          </a:custGeom>
          <a:ln w="20320">
            <a:solidFill>
              <a:srgbClr val="7E7E7E"/>
            </a:solidFill>
          </a:ln>
        </p:spPr>
        <p:txBody>
          <a:bodyPr wrap="square" lIns="0" tIns="0" rIns="0" bIns="0" rtlCol="0"/>
          <a:lstStyle/>
          <a:p>
            <a:endParaRPr/>
          </a:p>
        </p:txBody>
      </p:sp>
      <p:sp>
        <p:nvSpPr>
          <p:cNvPr id="14" name="object 14"/>
          <p:cNvSpPr txBox="1"/>
          <p:nvPr/>
        </p:nvSpPr>
        <p:spPr>
          <a:xfrm>
            <a:off x="3597275" y="3437826"/>
            <a:ext cx="695325" cy="184785"/>
          </a:xfrm>
          <a:prstGeom prst="rect">
            <a:avLst/>
          </a:prstGeom>
        </p:spPr>
        <p:txBody>
          <a:bodyPr vert="horz" wrap="square" lIns="0" tIns="11430" rIns="0" bIns="0" rtlCol="0">
            <a:spAutoFit/>
          </a:bodyPr>
          <a:lstStyle/>
          <a:p>
            <a:pPr marL="12700">
              <a:lnSpc>
                <a:spcPct val="100000"/>
              </a:lnSpc>
              <a:spcBef>
                <a:spcPts val="90"/>
              </a:spcBef>
            </a:pPr>
            <a:r>
              <a:rPr sz="1050" b="1" spc="-10" dirty="0">
                <a:solidFill>
                  <a:srgbClr val="FFFFFF"/>
                </a:solidFill>
                <a:latin typeface="Trebuchet MS"/>
                <a:cs typeface="Trebuchet MS"/>
              </a:rPr>
              <a:t>PopDataBC</a:t>
            </a:r>
            <a:endParaRPr sz="1050">
              <a:latin typeface="Trebuchet MS"/>
              <a:cs typeface="Trebuchet MS"/>
            </a:endParaRPr>
          </a:p>
        </p:txBody>
      </p:sp>
      <p:sp>
        <p:nvSpPr>
          <p:cNvPr id="15" name="object 15"/>
          <p:cNvSpPr/>
          <p:nvPr/>
        </p:nvSpPr>
        <p:spPr>
          <a:xfrm>
            <a:off x="3068320" y="2915920"/>
            <a:ext cx="624840" cy="62483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098800" y="2946400"/>
            <a:ext cx="508000" cy="5080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789679" y="3728720"/>
            <a:ext cx="223519" cy="16255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8387080" y="2626360"/>
            <a:ext cx="1290320" cy="497840"/>
          </a:xfrm>
          <a:custGeom>
            <a:avLst/>
            <a:gdLst/>
            <a:ahLst/>
            <a:cxnLst/>
            <a:rect l="l" t="t" r="r" b="b"/>
            <a:pathLst>
              <a:path w="1290320" h="497839">
                <a:moveTo>
                  <a:pt x="645160" y="0"/>
                </a:moveTo>
                <a:lnTo>
                  <a:pt x="579187" y="1285"/>
                </a:lnTo>
                <a:lnTo>
                  <a:pt x="515123" y="5059"/>
                </a:lnTo>
                <a:lnTo>
                  <a:pt x="453290" y="11196"/>
                </a:lnTo>
                <a:lnTo>
                  <a:pt x="394013" y="19569"/>
                </a:lnTo>
                <a:lnTo>
                  <a:pt x="337616" y="30055"/>
                </a:lnTo>
                <a:lnTo>
                  <a:pt x="284422" y="42527"/>
                </a:lnTo>
                <a:lnTo>
                  <a:pt x="234757" y="56860"/>
                </a:lnTo>
                <a:lnTo>
                  <a:pt x="188944" y="72929"/>
                </a:lnTo>
                <a:lnTo>
                  <a:pt x="147307" y="90608"/>
                </a:lnTo>
                <a:lnTo>
                  <a:pt x="110170" y="109773"/>
                </a:lnTo>
                <a:lnTo>
                  <a:pt x="77857" y="130296"/>
                </a:lnTo>
                <a:lnTo>
                  <a:pt x="29000" y="174921"/>
                </a:lnTo>
                <a:lnTo>
                  <a:pt x="3330" y="223479"/>
                </a:lnTo>
                <a:lnTo>
                  <a:pt x="0" y="248919"/>
                </a:lnTo>
                <a:lnTo>
                  <a:pt x="3330" y="274360"/>
                </a:lnTo>
                <a:lnTo>
                  <a:pt x="29000" y="322918"/>
                </a:lnTo>
                <a:lnTo>
                  <a:pt x="77857" y="367543"/>
                </a:lnTo>
                <a:lnTo>
                  <a:pt x="110170" y="388066"/>
                </a:lnTo>
                <a:lnTo>
                  <a:pt x="147307" y="407231"/>
                </a:lnTo>
                <a:lnTo>
                  <a:pt x="188944" y="424910"/>
                </a:lnTo>
                <a:lnTo>
                  <a:pt x="234757" y="440979"/>
                </a:lnTo>
                <a:lnTo>
                  <a:pt x="284422" y="455312"/>
                </a:lnTo>
                <a:lnTo>
                  <a:pt x="337616" y="467784"/>
                </a:lnTo>
                <a:lnTo>
                  <a:pt x="394013" y="478270"/>
                </a:lnTo>
                <a:lnTo>
                  <a:pt x="453290" y="486643"/>
                </a:lnTo>
                <a:lnTo>
                  <a:pt x="515123" y="492780"/>
                </a:lnTo>
                <a:lnTo>
                  <a:pt x="579187" y="496554"/>
                </a:lnTo>
                <a:lnTo>
                  <a:pt x="645160" y="497839"/>
                </a:lnTo>
                <a:lnTo>
                  <a:pt x="711132" y="496554"/>
                </a:lnTo>
                <a:lnTo>
                  <a:pt x="775196" y="492780"/>
                </a:lnTo>
                <a:lnTo>
                  <a:pt x="837029" y="486643"/>
                </a:lnTo>
                <a:lnTo>
                  <a:pt x="896306" y="478270"/>
                </a:lnTo>
                <a:lnTo>
                  <a:pt x="952703" y="467784"/>
                </a:lnTo>
                <a:lnTo>
                  <a:pt x="1005897" y="455312"/>
                </a:lnTo>
                <a:lnTo>
                  <a:pt x="1055562" y="440979"/>
                </a:lnTo>
                <a:lnTo>
                  <a:pt x="1101375" y="424910"/>
                </a:lnTo>
                <a:lnTo>
                  <a:pt x="1143012" y="407231"/>
                </a:lnTo>
                <a:lnTo>
                  <a:pt x="1180149" y="388066"/>
                </a:lnTo>
                <a:lnTo>
                  <a:pt x="1212462" y="367543"/>
                </a:lnTo>
                <a:lnTo>
                  <a:pt x="1261319" y="322918"/>
                </a:lnTo>
                <a:lnTo>
                  <a:pt x="1286989" y="274360"/>
                </a:lnTo>
                <a:lnTo>
                  <a:pt x="1290320" y="248919"/>
                </a:lnTo>
                <a:lnTo>
                  <a:pt x="1286989" y="223479"/>
                </a:lnTo>
                <a:lnTo>
                  <a:pt x="1261319" y="174921"/>
                </a:lnTo>
                <a:lnTo>
                  <a:pt x="1212462" y="130296"/>
                </a:lnTo>
                <a:lnTo>
                  <a:pt x="1180149" y="109773"/>
                </a:lnTo>
                <a:lnTo>
                  <a:pt x="1143012" y="90608"/>
                </a:lnTo>
                <a:lnTo>
                  <a:pt x="1101375" y="72929"/>
                </a:lnTo>
                <a:lnTo>
                  <a:pt x="1055562" y="56860"/>
                </a:lnTo>
                <a:lnTo>
                  <a:pt x="1005897" y="42527"/>
                </a:lnTo>
                <a:lnTo>
                  <a:pt x="952703" y="30055"/>
                </a:lnTo>
                <a:lnTo>
                  <a:pt x="896306" y="19569"/>
                </a:lnTo>
                <a:lnTo>
                  <a:pt x="837029" y="11196"/>
                </a:lnTo>
                <a:lnTo>
                  <a:pt x="775196" y="5059"/>
                </a:lnTo>
                <a:lnTo>
                  <a:pt x="711132" y="1285"/>
                </a:lnTo>
                <a:lnTo>
                  <a:pt x="645160" y="0"/>
                </a:lnTo>
                <a:close/>
              </a:path>
            </a:pathLst>
          </a:custGeom>
          <a:solidFill>
            <a:srgbClr val="FFFFFF"/>
          </a:solidFill>
        </p:spPr>
        <p:txBody>
          <a:bodyPr wrap="square" lIns="0" tIns="0" rIns="0" bIns="0" rtlCol="0"/>
          <a:lstStyle/>
          <a:p>
            <a:endParaRPr/>
          </a:p>
        </p:txBody>
      </p:sp>
      <p:sp>
        <p:nvSpPr>
          <p:cNvPr id="19" name="object 19"/>
          <p:cNvSpPr/>
          <p:nvPr/>
        </p:nvSpPr>
        <p:spPr>
          <a:xfrm>
            <a:off x="8387080" y="2626360"/>
            <a:ext cx="1290320" cy="497840"/>
          </a:xfrm>
          <a:custGeom>
            <a:avLst/>
            <a:gdLst/>
            <a:ahLst/>
            <a:cxnLst/>
            <a:rect l="l" t="t" r="r" b="b"/>
            <a:pathLst>
              <a:path w="1290320" h="497839">
                <a:moveTo>
                  <a:pt x="0" y="248919"/>
                </a:moveTo>
                <a:lnTo>
                  <a:pt x="13105" y="198771"/>
                </a:lnTo>
                <a:lnTo>
                  <a:pt x="50692" y="152054"/>
                </a:lnTo>
                <a:lnTo>
                  <a:pt x="110170" y="109773"/>
                </a:lnTo>
                <a:lnTo>
                  <a:pt x="147307" y="90608"/>
                </a:lnTo>
                <a:lnTo>
                  <a:pt x="188944" y="72929"/>
                </a:lnTo>
                <a:lnTo>
                  <a:pt x="234757" y="56860"/>
                </a:lnTo>
                <a:lnTo>
                  <a:pt x="284422" y="42527"/>
                </a:lnTo>
                <a:lnTo>
                  <a:pt x="337616" y="30055"/>
                </a:lnTo>
                <a:lnTo>
                  <a:pt x="394013" y="19569"/>
                </a:lnTo>
                <a:lnTo>
                  <a:pt x="453290" y="11196"/>
                </a:lnTo>
                <a:lnTo>
                  <a:pt x="515123" y="5059"/>
                </a:lnTo>
                <a:lnTo>
                  <a:pt x="579187" y="1285"/>
                </a:lnTo>
                <a:lnTo>
                  <a:pt x="645160" y="0"/>
                </a:lnTo>
                <a:lnTo>
                  <a:pt x="711132" y="1285"/>
                </a:lnTo>
                <a:lnTo>
                  <a:pt x="775196" y="5059"/>
                </a:lnTo>
                <a:lnTo>
                  <a:pt x="837029" y="11196"/>
                </a:lnTo>
                <a:lnTo>
                  <a:pt x="896306" y="19569"/>
                </a:lnTo>
                <a:lnTo>
                  <a:pt x="952703" y="30055"/>
                </a:lnTo>
                <a:lnTo>
                  <a:pt x="1005897" y="42527"/>
                </a:lnTo>
                <a:lnTo>
                  <a:pt x="1055562" y="56860"/>
                </a:lnTo>
                <a:lnTo>
                  <a:pt x="1101375" y="72929"/>
                </a:lnTo>
                <a:lnTo>
                  <a:pt x="1143012" y="90608"/>
                </a:lnTo>
                <a:lnTo>
                  <a:pt x="1180149" y="109773"/>
                </a:lnTo>
                <a:lnTo>
                  <a:pt x="1212462" y="130296"/>
                </a:lnTo>
                <a:lnTo>
                  <a:pt x="1261319" y="174921"/>
                </a:lnTo>
                <a:lnTo>
                  <a:pt x="1286989" y="223479"/>
                </a:lnTo>
                <a:lnTo>
                  <a:pt x="1290320" y="248919"/>
                </a:lnTo>
                <a:lnTo>
                  <a:pt x="1286989" y="274360"/>
                </a:lnTo>
                <a:lnTo>
                  <a:pt x="1261319" y="322918"/>
                </a:lnTo>
                <a:lnTo>
                  <a:pt x="1212462" y="367543"/>
                </a:lnTo>
                <a:lnTo>
                  <a:pt x="1180149" y="388066"/>
                </a:lnTo>
                <a:lnTo>
                  <a:pt x="1143012" y="407231"/>
                </a:lnTo>
                <a:lnTo>
                  <a:pt x="1101375" y="424910"/>
                </a:lnTo>
                <a:lnTo>
                  <a:pt x="1055562" y="440979"/>
                </a:lnTo>
                <a:lnTo>
                  <a:pt x="1005897" y="455312"/>
                </a:lnTo>
                <a:lnTo>
                  <a:pt x="952703" y="467784"/>
                </a:lnTo>
                <a:lnTo>
                  <a:pt x="896306" y="478270"/>
                </a:lnTo>
                <a:lnTo>
                  <a:pt x="837029" y="486643"/>
                </a:lnTo>
                <a:lnTo>
                  <a:pt x="775196" y="492780"/>
                </a:lnTo>
                <a:lnTo>
                  <a:pt x="711132" y="496554"/>
                </a:lnTo>
                <a:lnTo>
                  <a:pt x="645160" y="497839"/>
                </a:lnTo>
                <a:lnTo>
                  <a:pt x="579187" y="496554"/>
                </a:lnTo>
                <a:lnTo>
                  <a:pt x="515123" y="492780"/>
                </a:lnTo>
                <a:lnTo>
                  <a:pt x="453290" y="486643"/>
                </a:lnTo>
                <a:lnTo>
                  <a:pt x="394013" y="478270"/>
                </a:lnTo>
                <a:lnTo>
                  <a:pt x="337616" y="467784"/>
                </a:lnTo>
                <a:lnTo>
                  <a:pt x="284422" y="455312"/>
                </a:lnTo>
                <a:lnTo>
                  <a:pt x="234757" y="440979"/>
                </a:lnTo>
                <a:lnTo>
                  <a:pt x="188944" y="424910"/>
                </a:lnTo>
                <a:lnTo>
                  <a:pt x="147307" y="407231"/>
                </a:lnTo>
                <a:lnTo>
                  <a:pt x="110170" y="388066"/>
                </a:lnTo>
                <a:lnTo>
                  <a:pt x="77857" y="367543"/>
                </a:lnTo>
                <a:lnTo>
                  <a:pt x="29000" y="322918"/>
                </a:lnTo>
                <a:lnTo>
                  <a:pt x="3330" y="274360"/>
                </a:lnTo>
                <a:lnTo>
                  <a:pt x="0" y="248919"/>
                </a:lnTo>
                <a:close/>
              </a:path>
            </a:pathLst>
          </a:custGeom>
          <a:ln w="30480">
            <a:solidFill>
              <a:srgbClr val="7E7E7E"/>
            </a:solidFill>
            <a:prstDash val="sysDash"/>
          </a:ln>
        </p:spPr>
        <p:txBody>
          <a:bodyPr wrap="square" lIns="0" tIns="0" rIns="0" bIns="0" rtlCol="0"/>
          <a:lstStyle/>
          <a:p>
            <a:endParaRPr/>
          </a:p>
        </p:txBody>
      </p:sp>
      <p:sp>
        <p:nvSpPr>
          <p:cNvPr id="20" name="object 20"/>
          <p:cNvSpPr txBox="1"/>
          <p:nvPr/>
        </p:nvSpPr>
        <p:spPr>
          <a:xfrm>
            <a:off x="8853169" y="2765107"/>
            <a:ext cx="356870" cy="196850"/>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rgbClr val="585858"/>
                </a:solidFill>
                <a:latin typeface="Calibri"/>
                <a:cs typeface="Calibri"/>
              </a:rPr>
              <a:t>E</a:t>
            </a:r>
            <a:r>
              <a:rPr sz="1100" b="1" spc="-5" dirty="0">
                <a:solidFill>
                  <a:srgbClr val="585858"/>
                </a:solidFill>
                <a:latin typeface="Calibri"/>
                <a:cs typeface="Calibri"/>
              </a:rPr>
              <a:t>M</a:t>
            </a:r>
            <a:r>
              <a:rPr sz="1100" b="1" spc="15" dirty="0">
                <a:solidFill>
                  <a:srgbClr val="585858"/>
                </a:solidFill>
                <a:latin typeface="Calibri"/>
                <a:cs typeface="Calibri"/>
              </a:rPr>
              <a:t>R</a:t>
            </a:r>
            <a:r>
              <a:rPr sz="1100" b="1" spc="5" dirty="0">
                <a:solidFill>
                  <a:srgbClr val="585858"/>
                </a:solidFill>
                <a:latin typeface="Calibri"/>
                <a:cs typeface="Calibri"/>
              </a:rPr>
              <a:t>s</a:t>
            </a:r>
            <a:endParaRPr sz="1100">
              <a:latin typeface="Calibri"/>
              <a:cs typeface="Calibri"/>
            </a:endParaRPr>
          </a:p>
        </p:txBody>
      </p:sp>
      <p:sp>
        <p:nvSpPr>
          <p:cNvPr id="21" name="object 21"/>
          <p:cNvSpPr/>
          <p:nvPr/>
        </p:nvSpPr>
        <p:spPr>
          <a:xfrm>
            <a:off x="8895080" y="2524760"/>
            <a:ext cx="223520" cy="182879"/>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8895080" y="2555239"/>
            <a:ext cx="223520" cy="30480"/>
          </a:xfrm>
          <a:custGeom>
            <a:avLst/>
            <a:gdLst/>
            <a:ahLst/>
            <a:cxnLst/>
            <a:rect l="l" t="t" r="r" b="b"/>
            <a:pathLst>
              <a:path w="223520" h="30480">
                <a:moveTo>
                  <a:pt x="223520" y="0"/>
                </a:moveTo>
                <a:lnTo>
                  <a:pt x="214737" y="11888"/>
                </a:lnTo>
                <a:lnTo>
                  <a:pt x="190785" y="21574"/>
                </a:lnTo>
                <a:lnTo>
                  <a:pt x="155261" y="28092"/>
                </a:lnTo>
                <a:lnTo>
                  <a:pt x="111760" y="30480"/>
                </a:lnTo>
                <a:lnTo>
                  <a:pt x="68258" y="28092"/>
                </a:lnTo>
                <a:lnTo>
                  <a:pt x="32734" y="21574"/>
                </a:lnTo>
                <a:lnTo>
                  <a:pt x="8782" y="11888"/>
                </a:lnTo>
                <a:lnTo>
                  <a:pt x="0" y="0"/>
                </a:lnTo>
              </a:path>
            </a:pathLst>
          </a:custGeom>
          <a:ln w="30480">
            <a:solidFill>
              <a:srgbClr val="F79546"/>
            </a:solidFill>
          </a:ln>
        </p:spPr>
        <p:txBody>
          <a:bodyPr wrap="square" lIns="0" tIns="0" rIns="0" bIns="0" rtlCol="0"/>
          <a:lstStyle/>
          <a:p>
            <a:endParaRPr/>
          </a:p>
        </p:txBody>
      </p:sp>
      <p:sp>
        <p:nvSpPr>
          <p:cNvPr id="23" name="object 23"/>
          <p:cNvSpPr/>
          <p:nvPr/>
        </p:nvSpPr>
        <p:spPr>
          <a:xfrm>
            <a:off x="8895080" y="2524760"/>
            <a:ext cx="223520" cy="182880"/>
          </a:xfrm>
          <a:custGeom>
            <a:avLst/>
            <a:gdLst/>
            <a:ahLst/>
            <a:cxnLst/>
            <a:rect l="l" t="t" r="r" b="b"/>
            <a:pathLst>
              <a:path w="223520" h="182880">
                <a:moveTo>
                  <a:pt x="0" y="30479"/>
                </a:moveTo>
                <a:lnTo>
                  <a:pt x="8782" y="18591"/>
                </a:lnTo>
                <a:lnTo>
                  <a:pt x="32734" y="8905"/>
                </a:lnTo>
                <a:lnTo>
                  <a:pt x="68258" y="2387"/>
                </a:lnTo>
                <a:lnTo>
                  <a:pt x="111760" y="0"/>
                </a:lnTo>
                <a:lnTo>
                  <a:pt x="155261" y="2387"/>
                </a:lnTo>
                <a:lnTo>
                  <a:pt x="190785" y="8905"/>
                </a:lnTo>
                <a:lnTo>
                  <a:pt x="214737" y="18591"/>
                </a:lnTo>
                <a:lnTo>
                  <a:pt x="223520" y="30479"/>
                </a:lnTo>
                <a:lnTo>
                  <a:pt x="223520" y="152400"/>
                </a:lnTo>
                <a:lnTo>
                  <a:pt x="214737" y="164288"/>
                </a:lnTo>
                <a:lnTo>
                  <a:pt x="190785" y="173974"/>
                </a:lnTo>
                <a:lnTo>
                  <a:pt x="155261" y="180492"/>
                </a:lnTo>
                <a:lnTo>
                  <a:pt x="111760" y="182879"/>
                </a:lnTo>
                <a:lnTo>
                  <a:pt x="68258" y="180492"/>
                </a:lnTo>
                <a:lnTo>
                  <a:pt x="32734" y="173974"/>
                </a:lnTo>
                <a:lnTo>
                  <a:pt x="8782" y="164288"/>
                </a:lnTo>
                <a:lnTo>
                  <a:pt x="0" y="152400"/>
                </a:lnTo>
                <a:lnTo>
                  <a:pt x="0" y="30479"/>
                </a:lnTo>
                <a:close/>
              </a:path>
            </a:pathLst>
          </a:custGeom>
          <a:ln w="30480">
            <a:solidFill>
              <a:srgbClr val="F79546"/>
            </a:solidFill>
          </a:ln>
        </p:spPr>
        <p:txBody>
          <a:bodyPr wrap="square" lIns="0" tIns="0" rIns="0" bIns="0" rtlCol="0"/>
          <a:lstStyle/>
          <a:p>
            <a:endParaRPr/>
          </a:p>
        </p:txBody>
      </p:sp>
      <p:sp>
        <p:nvSpPr>
          <p:cNvPr id="24" name="object 24"/>
          <p:cNvSpPr/>
          <p:nvPr/>
        </p:nvSpPr>
        <p:spPr>
          <a:xfrm>
            <a:off x="9499600" y="2702560"/>
            <a:ext cx="254000" cy="213359"/>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9027159" y="3042920"/>
            <a:ext cx="223520" cy="182879"/>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9027159" y="3073400"/>
            <a:ext cx="223520" cy="30480"/>
          </a:xfrm>
          <a:custGeom>
            <a:avLst/>
            <a:gdLst/>
            <a:ahLst/>
            <a:cxnLst/>
            <a:rect l="l" t="t" r="r" b="b"/>
            <a:pathLst>
              <a:path w="223520" h="30480">
                <a:moveTo>
                  <a:pt x="223520" y="0"/>
                </a:moveTo>
                <a:lnTo>
                  <a:pt x="214737" y="11888"/>
                </a:lnTo>
                <a:lnTo>
                  <a:pt x="190785" y="21574"/>
                </a:lnTo>
                <a:lnTo>
                  <a:pt x="155261" y="28092"/>
                </a:lnTo>
                <a:lnTo>
                  <a:pt x="111760" y="30479"/>
                </a:lnTo>
                <a:lnTo>
                  <a:pt x="68258" y="28092"/>
                </a:lnTo>
                <a:lnTo>
                  <a:pt x="32734" y="21574"/>
                </a:lnTo>
                <a:lnTo>
                  <a:pt x="8782" y="11888"/>
                </a:lnTo>
                <a:lnTo>
                  <a:pt x="0" y="0"/>
                </a:lnTo>
              </a:path>
            </a:pathLst>
          </a:custGeom>
          <a:ln w="30480">
            <a:solidFill>
              <a:srgbClr val="F79546"/>
            </a:solidFill>
          </a:ln>
        </p:spPr>
        <p:txBody>
          <a:bodyPr wrap="square" lIns="0" tIns="0" rIns="0" bIns="0" rtlCol="0"/>
          <a:lstStyle/>
          <a:p>
            <a:endParaRPr/>
          </a:p>
        </p:txBody>
      </p:sp>
      <p:sp>
        <p:nvSpPr>
          <p:cNvPr id="27" name="object 27"/>
          <p:cNvSpPr/>
          <p:nvPr/>
        </p:nvSpPr>
        <p:spPr>
          <a:xfrm>
            <a:off x="9027159" y="3042920"/>
            <a:ext cx="223520" cy="182880"/>
          </a:xfrm>
          <a:custGeom>
            <a:avLst/>
            <a:gdLst/>
            <a:ahLst/>
            <a:cxnLst/>
            <a:rect l="l" t="t" r="r" b="b"/>
            <a:pathLst>
              <a:path w="223520" h="182880">
                <a:moveTo>
                  <a:pt x="0" y="30479"/>
                </a:moveTo>
                <a:lnTo>
                  <a:pt x="8782" y="18591"/>
                </a:lnTo>
                <a:lnTo>
                  <a:pt x="32734" y="8905"/>
                </a:lnTo>
                <a:lnTo>
                  <a:pt x="68258" y="2387"/>
                </a:lnTo>
                <a:lnTo>
                  <a:pt x="111760" y="0"/>
                </a:lnTo>
                <a:lnTo>
                  <a:pt x="155261" y="2387"/>
                </a:lnTo>
                <a:lnTo>
                  <a:pt x="190785" y="8905"/>
                </a:lnTo>
                <a:lnTo>
                  <a:pt x="214737" y="18591"/>
                </a:lnTo>
                <a:lnTo>
                  <a:pt x="223520" y="30479"/>
                </a:lnTo>
                <a:lnTo>
                  <a:pt x="223520" y="152400"/>
                </a:lnTo>
                <a:lnTo>
                  <a:pt x="214737" y="164288"/>
                </a:lnTo>
                <a:lnTo>
                  <a:pt x="190785" y="173974"/>
                </a:lnTo>
                <a:lnTo>
                  <a:pt x="155261" y="180492"/>
                </a:lnTo>
                <a:lnTo>
                  <a:pt x="111760" y="182879"/>
                </a:lnTo>
                <a:lnTo>
                  <a:pt x="68258" y="180492"/>
                </a:lnTo>
                <a:lnTo>
                  <a:pt x="32734" y="173974"/>
                </a:lnTo>
                <a:lnTo>
                  <a:pt x="8782" y="164288"/>
                </a:lnTo>
                <a:lnTo>
                  <a:pt x="0" y="152400"/>
                </a:lnTo>
                <a:lnTo>
                  <a:pt x="0" y="30479"/>
                </a:lnTo>
                <a:close/>
              </a:path>
            </a:pathLst>
          </a:custGeom>
          <a:ln w="30480">
            <a:solidFill>
              <a:srgbClr val="F79546"/>
            </a:solidFill>
          </a:ln>
        </p:spPr>
        <p:txBody>
          <a:bodyPr wrap="square" lIns="0" tIns="0" rIns="0" bIns="0" rtlCol="0"/>
          <a:lstStyle/>
          <a:p>
            <a:endParaRPr/>
          </a:p>
        </p:txBody>
      </p:sp>
      <p:sp>
        <p:nvSpPr>
          <p:cNvPr id="28" name="object 28"/>
          <p:cNvSpPr/>
          <p:nvPr/>
        </p:nvSpPr>
        <p:spPr>
          <a:xfrm>
            <a:off x="3195320" y="2413000"/>
            <a:ext cx="345440" cy="264160"/>
          </a:xfrm>
          <a:custGeom>
            <a:avLst/>
            <a:gdLst/>
            <a:ahLst/>
            <a:cxnLst/>
            <a:rect l="l" t="t" r="r" b="b"/>
            <a:pathLst>
              <a:path w="345439" h="264160">
                <a:moveTo>
                  <a:pt x="172719" y="0"/>
                </a:moveTo>
                <a:lnTo>
                  <a:pt x="105495" y="3456"/>
                </a:lnTo>
                <a:lnTo>
                  <a:pt x="50593" y="12890"/>
                </a:lnTo>
                <a:lnTo>
                  <a:pt x="13575" y="26896"/>
                </a:lnTo>
                <a:lnTo>
                  <a:pt x="0" y="44069"/>
                </a:lnTo>
                <a:lnTo>
                  <a:pt x="0" y="220090"/>
                </a:lnTo>
                <a:lnTo>
                  <a:pt x="13575" y="237263"/>
                </a:lnTo>
                <a:lnTo>
                  <a:pt x="50593" y="251269"/>
                </a:lnTo>
                <a:lnTo>
                  <a:pt x="105495" y="260703"/>
                </a:lnTo>
                <a:lnTo>
                  <a:pt x="172719" y="264160"/>
                </a:lnTo>
                <a:lnTo>
                  <a:pt x="239944" y="260703"/>
                </a:lnTo>
                <a:lnTo>
                  <a:pt x="294846" y="251269"/>
                </a:lnTo>
                <a:lnTo>
                  <a:pt x="331864" y="237263"/>
                </a:lnTo>
                <a:lnTo>
                  <a:pt x="345440" y="220090"/>
                </a:lnTo>
                <a:lnTo>
                  <a:pt x="345440" y="44069"/>
                </a:lnTo>
                <a:lnTo>
                  <a:pt x="331864" y="26896"/>
                </a:lnTo>
                <a:lnTo>
                  <a:pt x="294846" y="12890"/>
                </a:lnTo>
                <a:lnTo>
                  <a:pt x="239944" y="3456"/>
                </a:lnTo>
                <a:lnTo>
                  <a:pt x="172719" y="0"/>
                </a:lnTo>
                <a:close/>
              </a:path>
            </a:pathLst>
          </a:custGeom>
          <a:solidFill>
            <a:srgbClr val="FFFF66">
              <a:alpha val="85096"/>
            </a:srgbClr>
          </a:solidFill>
        </p:spPr>
        <p:txBody>
          <a:bodyPr wrap="square" lIns="0" tIns="0" rIns="0" bIns="0" rtlCol="0"/>
          <a:lstStyle/>
          <a:p>
            <a:endParaRPr/>
          </a:p>
        </p:txBody>
      </p:sp>
      <p:sp>
        <p:nvSpPr>
          <p:cNvPr id="29" name="object 29"/>
          <p:cNvSpPr/>
          <p:nvPr/>
        </p:nvSpPr>
        <p:spPr>
          <a:xfrm>
            <a:off x="3195320" y="2457069"/>
            <a:ext cx="345440" cy="44450"/>
          </a:xfrm>
          <a:custGeom>
            <a:avLst/>
            <a:gdLst/>
            <a:ahLst/>
            <a:cxnLst/>
            <a:rect l="l" t="t" r="r" b="b"/>
            <a:pathLst>
              <a:path w="345439" h="44450">
                <a:moveTo>
                  <a:pt x="345440" y="0"/>
                </a:moveTo>
                <a:lnTo>
                  <a:pt x="331864" y="17099"/>
                </a:lnTo>
                <a:lnTo>
                  <a:pt x="294846" y="31067"/>
                </a:lnTo>
                <a:lnTo>
                  <a:pt x="239944" y="40487"/>
                </a:lnTo>
                <a:lnTo>
                  <a:pt x="172719" y="43941"/>
                </a:lnTo>
                <a:lnTo>
                  <a:pt x="105495" y="40487"/>
                </a:lnTo>
                <a:lnTo>
                  <a:pt x="50593" y="31067"/>
                </a:lnTo>
                <a:lnTo>
                  <a:pt x="13575" y="17099"/>
                </a:lnTo>
                <a:lnTo>
                  <a:pt x="0" y="0"/>
                </a:lnTo>
              </a:path>
            </a:pathLst>
          </a:custGeom>
          <a:ln w="30480">
            <a:solidFill>
              <a:srgbClr val="EDCC00"/>
            </a:solidFill>
          </a:ln>
        </p:spPr>
        <p:txBody>
          <a:bodyPr wrap="square" lIns="0" tIns="0" rIns="0" bIns="0" rtlCol="0"/>
          <a:lstStyle/>
          <a:p>
            <a:endParaRPr/>
          </a:p>
        </p:txBody>
      </p:sp>
      <p:sp>
        <p:nvSpPr>
          <p:cNvPr id="30" name="object 30"/>
          <p:cNvSpPr/>
          <p:nvPr/>
        </p:nvSpPr>
        <p:spPr>
          <a:xfrm>
            <a:off x="3195320" y="2413000"/>
            <a:ext cx="345440" cy="264160"/>
          </a:xfrm>
          <a:custGeom>
            <a:avLst/>
            <a:gdLst/>
            <a:ahLst/>
            <a:cxnLst/>
            <a:rect l="l" t="t" r="r" b="b"/>
            <a:pathLst>
              <a:path w="345439" h="264160">
                <a:moveTo>
                  <a:pt x="0" y="44069"/>
                </a:moveTo>
                <a:lnTo>
                  <a:pt x="13575" y="26896"/>
                </a:lnTo>
                <a:lnTo>
                  <a:pt x="50593" y="12890"/>
                </a:lnTo>
                <a:lnTo>
                  <a:pt x="105495" y="3456"/>
                </a:lnTo>
                <a:lnTo>
                  <a:pt x="172719" y="0"/>
                </a:lnTo>
                <a:lnTo>
                  <a:pt x="239944" y="3456"/>
                </a:lnTo>
                <a:lnTo>
                  <a:pt x="294846" y="12890"/>
                </a:lnTo>
                <a:lnTo>
                  <a:pt x="331864" y="26896"/>
                </a:lnTo>
                <a:lnTo>
                  <a:pt x="345440" y="44069"/>
                </a:lnTo>
                <a:lnTo>
                  <a:pt x="345440" y="220090"/>
                </a:lnTo>
                <a:lnTo>
                  <a:pt x="331864" y="237263"/>
                </a:lnTo>
                <a:lnTo>
                  <a:pt x="294846" y="251269"/>
                </a:lnTo>
                <a:lnTo>
                  <a:pt x="239944" y="260703"/>
                </a:lnTo>
                <a:lnTo>
                  <a:pt x="172719" y="264160"/>
                </a:lnTo>
                <a:lnTo>
                  <a:pt x="105495" y="260703"/>
                </a:lnTo>
                <a:lnTo>
                  <a:pt x="50593" y="251269"/>
                </a:lnTo>
                <a:lnTo>
                  <a:pt x="13575" y="237263"/>
                </a:lnTo>
                <a:lnTo>
                  <a:pt x="0" y="220090"/>
                </a:lnTo>
                <a:lnTo>
                  <a:pt x="0" y="44069"/>
                </a:lnTo>
                <a:close/>
              </a:path>
            </a:pathLst>
          </a:custGeom>
          <a:ln w="30480">
            <a:solidFill>
              <a:srgbClr val="EDCC00"/>
            </a:solidFill>
          </a:ln>
        </p:spPr>
        <p:txBody>
          <a:bodyPr wrap="square" lIns="0" tIns="0" rIns="0" bIns="0" rtlCol="0"/>
          <a:lstStyle/>
          <a:p>
            <a:endParaRPr/>
          </a:p>
        </p:txBody>
      </p:sp>
      <p:sp>
        <p:nvSpPr>
          <p:cNvPr id="31" name="object 31"/>
          <p:cNvSpPr txBox="1"/>
          <p:nvPr/>
        </p:nvSpPr>
        <p:spPr>
          <a:xfrm>
            <a:off x="3213480" y="2482468"/>
            <a:ext cx="245110" cy="160020"/>
          </a:xfrm>
          <a:prstGeom prst="rect">
            <a:avLst/>
          </a:prstGeom>
        </p:spPr>
        <p:txBody>
          <a:bodyPr vert="horz" wrap="square" lIns="0" tIns="16510" rIns="0" bIns="0" rtlCol="0">
            <a:spAutoFit/>
          </a:bodyPr>
          <a:lstStyle/>
          <a:p>
            <a:pPr marL="12700">
              <a:lnSpc>
                <a:spcPct val="100000"/>
              </a:lnSpc>
              <a:spcBef>
                <a:spcPts val="130"/>
              </a:spcBef>
            </a:pPr>
            <a:r>
              <a:rPr sz="850" b="1" spc="25" dirty="0">
                <a:latin typeface="Calibri"/>
                <a:cs typeface="Calibri"/>
              </a:rPr>
              <a:t>PCM</a:t>
            </a:r>
            <a:endParaRPr sz="850">
              <a:latin typeface="Calibri"/>
              <a:cs typeface="Calibri"/>
            </a:endParaRPr>
          </a:p>
        </p:txBody>
      </p:sp>
      <p:sp>
        <p:nvSpPr>
          <p:cNvPr id="32" name="object 32"/>
          <p:cNvSpPr/>
          <p:nvPr/>
        </p:nvSpPr>
        <p:spPr>
          <a:xfrm>
            <a:off x="3322320" y="1950720"/>
            <a:ext cx="624839" cy="624839"/>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3352800" y="1981200"/>
            <a:ext cx="508000" cy="508000"/>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7995919" y="2052320"/>
            <a:ext cx="538480" cy="355600"/>
          </a:xfrm>
          <a:custGeom>
            <a:avLst/>
            <a:gdLst/>
            <a:ahLst/>
            <a:cxnLst/>
            <a:rect l="l" t="t" r="r" b="b"/>
            <a:pathLst>
              <a:path w="538479" h="355600">
                <a:moveTo>
                  <a:pt x="269239" y="0"/>
                </a:moveTo>
                <a:lnTo>
                  <a:pt x="197658" y="2117"/>
                </a:lnTo>
                <a:lnTo>
                  <a:pt x="133340" y="8095"/>
                </a:lnTo>
                <a:lnTo>
                  <a:pt x="78851" y="17367"/>
                </a:lnTo>
                <a:lnTo>
                  <a:pt x="36754" y="29369"/>
                </a:lnTo>
                <a:lnTo>
                  <a:pt x="0" y="59308"/>
                </a:lnTo>
                <a:lnTo>
                  <a:pt x="0" y="296290"/>
                </a:lnTo>
                <a:lnTo>
                  <a:pt x="36754" y="326230"/>
                </a:lnTo>
                <a:lnTo>
                  <a:pt x="78851" y="338232"/>
                </a:lnTo>
                <a:lnTo>
                  <a:pt x="133340" y="347504"/>
                </a:lnTo>
                <a:lnTo>
                  <a:pt x="197658" y="353482"/>
                </a:lnTo>
                <a:lnTo>
                  <a:pt x="269239" y="355600"/>
                </a:lnTo>
                <a:lnTo>
                  <a:pt x="340821" y="353482"/>
                </a:lnTo>
                <a:lnTo>
                  <a:pt x="405139" y="347504"/>
                </a:lnTo>
                <a:lnTo>
                  <a:pt x="459628" y="338232"/>
                </a:lnTo>
                <a:lnTo>
                  <a:pt x="501725" y="326230"/>
                </a:lnTo>
                <a:lnTo>
                  <a:pt x="538479" y="296290"/>
                </a:lnTo>
                <a:lnTo>
                  <a:pt x="538479" y="59308"/>
                </a:lnTo>
                <a:lnTo>
                  <a:pt x="501725" y="29369"/>
                </a:lnTo>
                <a:lnTo>
                  <a:pt x="459628" y="17367"/>
                </a:lnTo>
                <a:lnTo>
                  <a:pt x="405139" y="8095"/>
                </a:lnTo>
                <a:lnTo>
                  <a:pt x="340821" y="2117"/>
                </a:lnTo>
                <a:lnTo>
                  <a:pt x="269239" y="0"/>
                </a:lnTo>
                <a:close/>
              </a:path>
            </a:pathLst>
          </a:custGeom>
          <a:solidFill>
            <a:srgbClr val="5F497A"/>
          </a:solidFill>
        </p:spPr>
        <p:txBody>
          <a:bodyPr wrap="square" lIns="0" tIns="0" rIns="0" bIns="0" rtlCol="0"/>
          <a:lstStyle/>
          <a:p>
            <a:endParaRPr/>
          </a:p>
        </p:txBody>
      </p:sp>
      <p:sp>
        <p:nvSpPr>
          <p:cNvPr id="35" name="object 35"/>
          <p:cNvSpPr/>
          <p:nvPr/>
        </p:nvSpPr>
        <p:spPr>
          <a:xfrm>
            <a:off x="7995919" y="2111629"/>
            <a:ext cx="538480" cy="59690"/>
          </a:xfrm>
          <a:custGeom>
            <a:avLst/>
            <a:gdLst/>
            <a:ahLst/>
            <a:cxnLst/>
            <a:rect l="l" t="t" r="r" b="b"/>
            <a:pathLst>
              <a:path w="538479" h="59689">
                <a:moveTo>
                  <a:pt x="538479" y="0"/>
                </a:moveTo>
                <a:lnTo>
                  <a:pt x="501725" y="29849"/>
                </a:lnTo>
                <a:lnTo>
                  <a:pt x="459628" y="41830"/>
                </a:lnTo>
                <a:lnTo>
                  <a:pt x="405139" y="51091"/>
                </a:lnTo>
                <a:lnTo>
                  <a:pt x="340821" y="57064"/>
                </a:lnTo>
                <a:lnTo>
                  <a:pt x="269239" y="59182"/>
                </a:lnTo>
                <a:lnTo>
                  <a:pt x="197658" y="57064"/>
                </a:lnTo>
                <a:lnTo>
                  <a:pt x="133340" y="51091"/>
                </a:lnTo>
                <a:lnTo>
                  <a:pt x="78851" y="41830"/>
                </a:lnTo>
                <a:lnTo>
                  <a:pt x="36754" y="29849"/>
                </a:lnTo>
                <a:lnTo>
                  <a:pt x="9616" y="15716"/>
                </a:lnTo>
                <a:lnTo>
                  <a:pt x="0" y="0"/>
                </a:lnTo>
              </a:path>
            </a:pathLst>
          </a:custGeom>
          <a:ln w="20320">
            <a:solidFill>
              <a:srgbClr val="8063A1"/>
            </a:solidFill>
          </a:ln>
        </p:spPr>
        <p:txBody>
          <a:bodyPr wrap="square" lIns="0" tIns="0" rIns="0" bIns="0" rtlCol="0"/>
          <a:lstStyle/>
          <a:p>
            <a:endParaRPr/>
          </a:p>
        </p:txBody>
      </p:sp>
      <p:sp>
        <p:nvSpPr>
          <p:cNvPr id="36" name="object 36"/>
          <p:cNvSpPr/>
          <p:nvPr/>
        </p:nvSpPr>
        <p:spPr>
          <a:xfrm>
            <a:off x="7995919" y="2052320"/>
            <a:ext cx="538480" cy="355600"/>
          </a:xfrm>
          <a:custGeom>
            <a:avLst/>
            <a:gdLst/>
            <a:ahLst/>
            <a:cxnLst/>
            <a:rect l="l" t="t" r="r" b="b"/>
            <a:pathLst>
              <a:path w="538479" h="355600">
                <a:moveTo>
                  <a:pt x="0" y="59308"/>
                </a:moveTo>
                <a:lnTo>
                  <a:pt x="36754" y="29369"/>
                </a:lnTo>
                <a:lnTo>
                  <a:pt x="78851" y="17367"/>
                </a:lnTo>
                <a:lnTo>
                  <a:pt x="133340" y="8095"/>
                </a:lnTo>
                <a:lnTo>
                  <a:pt x="197658" y="2117"/>
                </a:lnTo>
                <a:lnTo>
                  <a:pt x="269239" y="0"/>
                </a:lnTo>
                <a:lnTo>
                  <a:pt x="340821" y="2117"/>
                </a:lnTo>
                <a:lnTo>
                  <a:pt x="405139" y="8095"/>
                </a:lnTo>
                <a:lnTo>
                  <a:pt x="459628" y="17367"/>
                </a:lnTo>
                <a:lnTo>
                  <a:pt x="501725" y="29369"/>
                </a:lnTo>
                <a:lnTo>
                  <a:pt x="538479" y="59308"/>
                </a:lnTo>
                <a:lnTo>
                  <a:pt x="538479" y="296290"/>
                </a:lnTo>
                <a:lnTo>
                  <a:pt x="501725" y="326230"/>
                </a:lnTo>
                <a:lnTo>
                  <a:pt x="459628" y="338232"/>
                </a:lnTo>
                <a:lnTo>
                  <a:pt x="405139" y="347504"/>
                </a:lnTo>
                <a:lnTo>
                  <a:pt x="340821" y="353482"/>
                </a:lnTo>
                <a:lnTo>
                  <a:pt x="269239" y="355600"/>
                </a:lnTo>
                <a:lnTo>
                  <a:pt x="197658" y="353482"/>
                </a:lnTo>
                <a:lnTo>
                  <a:pt x="133340" y="347504"/>
                </a:lnTo>
                <a:lnTo>
                  <a:pt x="78851" y="338232"/>
                </a:lnTo>
                <a:lnTo>
                  <a:pt x="36754" y="326230"/>
                </a:lnTo>
                <a:lnTo>
                  <a:pt x="0" y="296290"/>
                </a:lnTo>
                <a:lnTo>
                  <a:pt x="0" y="59308"/>
                </a:lnTo>
                <a:close/>
              </a:path>
            </a:pathLst>
          </a:custGeom>
          <a:ln w="20320">
            <a:solidFill>
              <a:srgbClr val="8063A1"/>
            </a:solidFill>
          </a:ln>
        </p:spPr>
        <p:txBody>
          <a:bodyPr wrap="square" lIns="0" tIns="0" rIns="0" bIns="0" rtlCol="0"/>
          <a:lstStyle/>
          <a:p>
            <a:endParaRPr/>
          </a:p>
        </p:txBody>
      </p:sp>
      <p:sp>
        <p:nvSpPr>
          <p:cNvPr id="37" name="object 37"/>
          <p:cNvSpPr txBox="1"/>
          <p:nvPr/>
        </p:nvSpPr>
        <p:spPr>
          <a:xfrm>
            <a:off x="8174101" y="2181224"/>
            <a:ext cx="191770" cy="160020"/>
          </a:xfrm>
          <a:prstGeom prst="rect">
            <a:avLst/>
          </a:prstGeom>
        </p:spPr>
        <p:txBody>
          <a:bodyPr vert="horz" wrap="square" lIns="0" tIns="16510" rIns="0" bIns="0" rtlCol="0">
            <a:spAutoFit/>
          </a:bodyPr>
          <a:lstStyle/>
          <a:p>
            <a:pPr marL="12700">
              <a:lnSpc>
                <a:spcPct val="100000"/>
              </a:lnSpc>
              <a:spcBef>
                <a:spcPts val="130"/>
              </a:spcBef>
            </a:pPr>
            <a:r>
              <a:rPr sz="850" spc="20" dirty="0">
                <a:solidFill>
                  <a:srgbClr val="FFFFFF"/>
                </a:solidFill>
                <a:latin typeface="Calibri"/>
                <a:cs typeface="Calibri"/>
              </a:rPr>
              <a:t>C</a:t>
            </a:r>
            <a:r>
              <a:rPr sz="850" spc="5" dirty="0">
                <a:solidFill>
                  <a:srgbClr val="FFFFFF"/>
                </a:solidFill>
                <a:latin typeface="Calibri"/>
                <a:cs typeface="Calibri"/>
              </a:rPr>
              <a:t>S</a:t>
            </a:r>
            <a:r>
              <a:rPr sz="850" spc="10" dirty="0">
                <a:solidFill>
                  <a:srgbClr val="FFFFFF"/>
                </a:solidFill>
                <a:latin typeface="Calibri"/>
                <a:cs typeface="Calibri"/>
              </a:rPr>
              <a:t>T</a:t>
            </a:r>
            <a:endParaRPr sz="850">
              <a:latin typeface="Calibri"/>
              <a:cs typeface="Calibri"/>
            </a:endParaRPr>
          </a:p>
        </p:txBody>
      </p:sp>
      <p:sp>
        <p:nvSpPr>
          <p:cNvPr id="38" name="object 38"/>
          <p:cNvSpPr/>
          <p:nvPr/>
        </p:nvSpPr>
        <p:spPr>
          <a:xfrm>
            <a:off x="7965440" y="1463039"/>
            <a:ext cx="594359" cy="594360"/>
          </a:xfrm>
          <a:prstGeom prst="rect">
            <a:avLst/>
          </a:prstGeom>
          <a:blipFill>
            <a:blip r:embed="rId12" cstate="print"/>
            <a:stretch>
              <a:fillRect/>
            </a:stretch>
          </a:blipFill>
        </p:spPr>
        <p:txBody>
          <a:bodyPr wrap="square" lIns="0" tIns="0" rIns="0" bIns="0" rtlCol="0"/>
          <a:lstStyle/>
          <a:p>
            <a:endParaRPr/>
          </a:p>
        </p:txBody>
      </p:sp>
      <p:sp>
        <p:nvSpPr>
          <p:cNvPr id="39" name="object 39"/>
          <p:cNvSpPr/>
          <p:nvPr/>
        </p:nvSpPr>
        <p:spPr>
          <a:xfrm>
            <a:off x="7995919" y="1493519"/>
            <a:ext cx="477520" cy="477520"/>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8402319" y="1534160"/>
            <a:ext cx="594359" cy="594360"/>
          </a:xfrm>
          <a:prstGeom prst="rect">
            <a:avLst/>
          </a:prstGeom>
          <a:blipFill>
            <a:blip r:embed="rId12" cstate="print"/>
            <a:stretch>
              <a:fillRect/>
            </a:stretch>
          </a:blipFill>
        </p:spPr>
        <p:txBody>
          <a:bodyPr wrap="square" lIns="0" tIns="0" rIns="0" bIns="0" rtlCol="0"/>
          <a:lstStyle/>
          <a:p>
            <a:endParaRPr/>
          </a:p>
        </p:txBody>
      </p:sp>
      <p:sp>
        <p:nvSpPr>
          <p:cNvPr id="41" name="object 41"/>
          <p:cNvSpPr/>
          <p:nvPr/>
        </p:nvSpPr>
        <p:spPr>
          <a:xfrm>
            <a:off x="8432800" y="1564639"/>
            <a:ext cx="477520" cy="477520"/>
          </a:xfrm>
          <a:prstGeom prst="rect">
            <a:avLst/>
          </a:prstGeom>
          <a:blipFill>
            <a:blip r:embed="rId13" cstate="print"/>
            <a:stretch>
              <a:fillRect/>
            </a:stretch>
          </a:blipFill>
        </p:spPr>
        <p:txBody>
          <a:bodyPr wrap="square" lIns="0" tIns="0" rIns="0" bIns="0" rtlCol="0"/>
          <a:lstStyle/>
          <a:p>
            <a:endParaRPr/>
          </a:p>
        </p:txBody>
      </p:sp>
      <p:sp>
        <p:nvSpPr>
          <p:cNvPr id="42" name="object 42"/>
          <p:cNvSpPr/>
          <p:nvPr/>
        </p:nvSpPr>
        <p:spPr>
          <a:xfrm>
            <a:off x="7518400" y="1534160"/>
            <a:ext cx="594359" cy="59436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7548880" y="1564639"/>
            <a:ext cx="477520" cy="477520"/>
          </a:xfrm>
          <a:prstGeom prst="rect">
            <a:avLst/>
          </a:prstGeom>
          <a:blipFill>
            <a:blip r:embed="rId13" cstate="print"/>
            <a:stretch>
              <a:fillRect/>
            </a:stretch>
          </a:blipFill>
        </p:spPr>
        <p:txBody>
          <a:bodyPr wrap="square" lIns="0" tIns="0" rIns="0" bIns="0" rtlCol="0"/>
          <a:lstStyle/>
          <a:p>
            <a:endParaRPr/>
          </a:p>
        </p:txBody>
      </p:sp>
      <p:sp>
        <p:nvSpPr>
          <p:cNvPr id="44" name="object 44"/>
          <p:cNvSpPr/>
          <p:nvPr/>
        </p:nvSpPr>
        <p:spPr>
          <a:xfrm>
            <a:off x="7797800" y="2047239"/>
            <a:ext cx="208279" cy="188595"/>
          </a:xfrm>
          <a:custGeom>
            <a:avLst/>
            <a:gdLst/>
            <a:ahLst/>
            <a:cxnLst/>
            <a:rect l="l" t="t" r="r" b="b"/>
            <a:pathLst>
              <a:path w="208279" h="188594">
                <a:moveTo>
                  <a:pt x="0" y="0"/>
                </a:moveTo>
                <a:lnTo>
                  <a:pt x="208279" y="188468"/>
                </a:lnTo>
              </a:path>
            </a:pathLst>
          </a:custGeom>
          <a:ln w="10160">
            <a:solidFill>
              <a:srgbClr val="506392"/>
            </a:solidFill>
          </a:ln>
        </p:spPr>
        <p:txBody>
          <a:bodyPr wrap="square" lIns="0" tIns="0" rIns="0" bIns="0" rtlCol="0"/>
          <a:lstStyle/>
          <a:p>
            <a:endParaRPr/>
          </a:p>
        </p:txBody>
      </p:sp>
      <p:sp>
        <p:nvSpPr>
          <p:cNvPr id="45" name="object 45"/>
          <p:cNvSpPr/>
          <p:nvPr/>
        </p:nvSpPr>
        <p:spPr>
          <a:xfrm>
            <a:off x="8244840" y="1976120"/>
            <a:ext cx="30480" cy="76835"/>
          </a:xfrm>
          <a:custGeom>
            <a:avLst/>
            <a:gdLst/>
            <a:ahLst/>
            <a:cxnLst/>
            <a:rect l="l" t="t" r="r" b="b"/>
            <a:pathLst>
              <a:path w="30479" h="76835">
                <a:moveTo>
                  <a:pt x="0" y="0"/>
                </a:moveTo>
                <a:lnTo>
                  <a:pt x="30225" y="76326"/>
                </a:lnTo>
              </a:path>
            </a:pathLst>
          </a:custGeom>
          <a:ln w="10160">
            <a:solidFill>
              <a:srgbClr val="506392"/>
            </a:solidFill>
          </a:ln>
        </p:spPr>
        <p:txBody>
          <a:bodyPr wrap="square" lIns="0" tIns="0" rIns="0" bIns="0" rtlCol="0"/>
          <a:lstStyle/>
          <a:p>
            <a:endParaRPr/>
          </a:p>
        </p:txBody>
      </p:sp>
      <p:sp>
        <p:nvSpPr>
          <p:cNvPr id="46" name="object 46"/>
          <p:cNvSpPr/>
          <p:nvPr/>
        </p:nvSpPr>
        <p:spPr>
          <a:xfrm>
            <a:off x="8539480" y="2047239"/>
            <a:ext cx="137795" cy="190500"/>
          </a:xfrm>
          <a:custGeom>
            <a:avLst/>
            <a:gdLst/>
            <a:ahLst/>
            <a:cxnLst/>
            <a:rect l="l" t="t" r="r" b="b"/>
            <a:pathLst>
              <a:path w="137795" h="190500">
                <a:moveTo>
                  <a:pt x="137287" y="0"/>
                </a:moveTo>
                <a:lnTo>
                  <a:pt x="0" y="190500"/>
                </a:lnTo>
              </a:path>
            </a:pathLst>
          </a:custGeom>
          <a:ln w="10160">
            <a:solidFill>
              <a:srgbClr val="506392"/>
            </a:solidFill>
          </a:ln>
        </p:spPr>
        <p:txBody>
          <a:bodyPr wrap="square" lIns="0" tIns="0" rIns="0" bIns="0" rtlCol="0"/>
          <a:lstStyle/>
          <a:p>
            <a:endParaRPr/>
          </a:p>
        </p:txBody>
      </p:sp>
      <p:sp>
        <p:nvSpPr>
          <p:cNvPr id="47" name="object 47"/>
          <p:cNvSpPr txBox="1"/>
          <p:nvPr/>
        </p:nvSpPr>
        <p:spPr>
          <a:xfrm>
            <a:off x="2933064" y="1754885"/>
            <a:ext cx="1018540" cy="184150"/>
          </a:xfrm>
          <a:prstGeom prst="rect">
            <a:avLst/>
          </a:prstGeom>
        </p:spPr>
        <p:txBody>
          <a:bodyPr vert="horz" wrap="square" lIns="0" tIns="11430" rIns="0" bIns="0" rtlCol="0">
            <a:spAutoFit/>
          </a:bodyPr>
          <a:lstStyle/>
          <a:p>
            <a:pPr marL="12700">
              <a:lnSpc>
                <a:spcPct val="100000"/>
              </a:lnSpc>
              <a:spcBef>
                <a:spcPts val="90"/>
              </a:spcBef>
            </a:pPr>
            <a:r>
              <a:rPr sz="1050" spc="25" dirty="0">
                <a:latin typeface="Calibri"/>
                <a:cs typeface="Calibri"/>
              </a:rPr>
              <a:t>Ministry</a:t>
            </a:r>
            <a:r>
              <a:rPr sz="1050" spc="-105" dirty="0">
                <a:latin typeface="Calibri"/>
                <a:cs typeface="Calibri"/>
              </a:rPr>
              <a:t> </a:t>
            </a:r>
            <a:r>
              <a:rPr sz="1050" dirty="0">
                <a:latin typeface="Calibri"/>
                <a:cs typeface="Calibri"/>
              </a:rPr>
              <a:t>of</a:t>
            </a:r>
            <a:r>
              <a:rPr sz="1050" spc="-110" dirty="0">
                <a:latin typeface="Calibri"/>
                <a:cs typeface="Calibri"/>
              </a:rPr>
              <a:t> </a:t>
            </a:r>
            <a:r>
              <a:rPr sz="1050" spc="5" dirty="0">
                <a:latin typeface="Calibri"/>
                <a:cs typeface="Calibri"/>
              </a:rPr>
              <a:t>Health</a:t>
            </a:r>
            <a:endParaRPr sz="1050">
              <a:latin typeface="Calibri"/>
              <a:cs typeface="Calibri"/>
            </a:endParaRPr>
          </a:p>
        </p:txBody>
      </p:sp>
      <p:sp>
        <p:nvSpPr>
          <p:cNvPr id="48" name="object 48"/>
          <p:cNvSpPr txBox="1"/>
          <p:nvPr/>
        </p:nvSpPr>
        <p:spPr>
          <a:xfrm>
            <a:off x="7534909" y="1327404"/>
            <a:ext cx="250190" cy="184150"/>
          </a:xfrm>
          <a:prstGeom prst="rect">
            <a:avLst/>
          </a:prstGeom>
        </p:spPr>
        <p:txBody>
          <a:bodyPr vert="horz" wrap="square" lIns="0" tIns="11430" rIns="0" bIns="0" rtlCol="0">
            <a:spAutoFit/>
          </a:bodyPr>
          <a:lstStyle/>
          <a:p>
            <a:pPr marL="12700">
              <a:lnSpc>
                <a:spcPct val="100000"/>
              </a:lnSpc>
              <a:spcBef>
                <a:spcPts val="90"/>
              </a:spcBef>
            </a:pPr>
            <a:r>
              <a:rPr sz="1050" spc="-45" dirty="0">
                <a:latin typeface="Calibri"/>
                <a:cs typeface="Calibri"/>
              </a:rPr>
              <a:t>V</a:t>
            </a:r>
            <a:r>
              <a:rPr sz="1050" spc="-10" dirty="0">
                <a:latin typeface="Calibri"/>
                <a:cs typeface="Calibri"/>
              </a:rPr>
              <a:t>CH</a:t>
            </a:r>
            <a:endParaRPr sz="1050">
              <a:latin typeface="Calibri"/>
              <a:cs typeface="Calibri"/>
            </a:endParaRPr>
          </a:p>
        </p:txBody>
      </p:sp>
      <p:sp>
        <p:nvSpPr>
          <p:cNvPr id="49" name="object 49"/>
          <p:cNvSpPr txBox="1"/>
          <p:nvPr/>
        </p:nvSpPr>
        <p:spPr>
          <a:xfrm>
            <a:off x="8034019" y="1219517"/>
            <a:ext cx="315595" cy="184785"/>
          </a:xfrm>
          <a:prstGeom prst="rect">
            <a:avLst/>
          </a:prstGeom>
        </p:spPr>
        <p:txBody>
          <a:bodyPr vert="horz" wrap="square" lIns="0" tIns="11430" rIns="0" bIns="0" rtlCol="0">
            <a:spAutoFit/>
          </a:bodyPr>
          <a:lstStyle/>
          <a:p>
            <a:pPr marL="12700">
              <a:lnSpc>
                <a:spcPct val="100000"/>
              </a:lnSpc>
              <a:spcBef>
                <a:spcPts val="90"/>
              </a:spcBef>
            </a:pPr>
            <a:r>
              <a:rPr sz="1050" spc="15" dirty="0">
                <a:latin typeface="Calibri"/>
                <a:cs typeface="Calibri"/>
              </a:rPr>
              <a:t>P</a:t>
            </a:r>
            <a:r>
              <a:rPr sz="1050" spc="-15" dirty="0">
                <a:latin typeface="Calibri"/>
                <a:cs typeface="Calibri"/>
              </a:rPr>
              <a:t>H</a:t>
            </a:r>
            <a:r>
              <a:rPr sz="1050" spc="-10" dirty="0">
                <a:latin typeface="Calibri"/>
                <a:cs typeface="Calibri"/>
              </a:rPr>
              <a:t>SA</a:t>
            </a:r>
            <a:endParaRPr sz="1050">
              <a:latin typeface="Calibri"/>
              <a:cs typeface="Calibri"/>
            </a:endParaRPr>
          </a:p>
        </p:txBody>
      </p:sp>
      <p:sp>
        <p:nvSpPr>
          <p:cNvPr id="50" name="object 50"/>
          <p:cNvSpPr txBox="1"/>
          <p:nvPr/>
        </p:nvSpPr>
        <p:spPr>
          <a:xfrm>
            <a:off x="8518906" y="1295082"/>
            <a:ext cx="248285" cy="184785"/>
          </a:xfrm>
          <a:prstGeom prst="rect">
            <a:avLst/>
          </a:prstGeom>
        </p:spPr>
        <p:txBody>
          <a:bodyPr vert="horz" wrap="square" lIns="0" tIns="11430" rIns="0" bIns="0" rtlCol="0">
            <a:spAutoFit/>
          </a:bodyPr>
          <a:lstStyle/>
          <a:p>
            <a:pPr marL="12700">
              <a:lnSpc>
                <a:spcPct val="100000"/>
              </a:lnSpc>
              <a:spcBef>
                <a:spcPts val="90"/>
              </a:spcBef>
            </a:pPr>
            <a:r>
              <a:rPr sz="1050" spc="15" dirty="0">
                <a:latin typeface="Calibri"/>
                <a:cs typeface="Calibri"/>
              </a:rPr>
              <a:t>P</a:t>
            </a:r>
            <a:r>
              <a:rPr sz="1050" spc="-15" dirty="0">
                <a:latin typeface="Calibri"/>
                <a:cs typeface="Calibri"/>
              </a:rPr>
              <a:t>H</a:t>
            </a:r>
            <a:r>
              <a:rPr sz="1050" spc="-5" dirty="0">
                <a:latin typeface="Calibri"/>
                <a:cs typeface="Calibri"/>
              </a:rPr>
              <a:t>C</a:t>
            </a:r>
            <a:endParaRPr sz="1050">
              <a:latin typeface="Calibri"/>
              <a:cs typeface="Calibri"/>
            </a:endParaRPr>
          </a:p>
        </p:txBody>
      </p:sp>
      <p:sp>
        <p:nvSpPr>
          <p:cNvPr id="51" name="object 51"/>
          <p:cNvSpPr/>
          <p:nvPr/>
        </p:nvSpPr>
        <p:spPr>
          <a:xfrm>
            <a:off x="5252720" y="1849120"/>
            <a:ext cx="538480" cy="355600"/>
          </a:xfrm>
          <a:custGeom>
            <a:avLst/>
            <a:gdLst/>
            <a:ahLst/>
            <a:cxnLst/>
            <a:rect l="l" t="t" r="r" b="b"/>
            <a:pathLst>
              <a:path w="538479" h="355600">
                <a:moveTo>
                  <a:pt x="269239" y="0"/>
                </a:moveTo>
                <a:lnTo>
                  <a:pt x="197658" y="2117"/>
                </a:lnTo>
                <a:lnTo>
                  <a:pt x="133340" y="8095"/>
                </a:lnTo>
                <a:lnTo>
                  <a:pt x="78851" y="17367"/>
                </a:lnTo>
                <a:lnTo>
                  <a:pt x="36754" y="29369"/>
                </a:lnTo>
                <a:lnTo>
                  <a:pt x="0" y="59308"/>
                </a:lnTo>
                <a:lnTo>
                  <a:pt x="0" y="296290"/>
                </a:lnTo>
                <a:lnTo>
                  <a:pt x="36754" y="326230"/>
                </a:lnTo>
                <a:lnTo>
                  <a:pt x="78851" y="338232"/>
                </a:lnTo>
                <a:lnTo>
                  <a:pt x="133340" y="347504"/>
                </a:lnTo>
                <a:lnTo>
                  <a:pt x="197658" y="353482"/>
                </a:lnTo>
                <a:lnTo>
                  <a:pt x="269239" y="355600"/>
                </a:lnTo>
                <a:lnTo>
                  <a:pt x="340821" y="353482"/>
                </a:lnTo>
                <a:lnTo>
                  <a:pt x="405139" y="347504"/>
                </a:lnTo>
                <a:lnTo>
                  <a:pt x="459628" y="338232"/>
                </a:lnTo>
                <a:lnTo>
                  <a:pt x="501725" y="326230"/>
                </a:lnTo>
                <a:lnTo>
                  <a:pt x="538479" y="296290"/>
                </a:lnTo>
                <a:lnTo>
                  <a:pt x="538479" y="59308"/>
                </a:lnTo>
                <a:lnTo>
                  <a:pt x="501725" y="29369"/>
                </a:lnTo>
                <a:lnTo>
                  <a:pt x="459628" y="17367"/>
                </a:lnTo>
                <a:lnTo>
                  <a:pt x="405139" y="8095"/>
                </a:lnTo>
                <a:lnTo>
                  <a:pt x="340821" y="2117"/>
                </a:lnTo>
                <a:lnTo>
                  <a:pt x="269239" y="0"/>
                </a:lnTo>
                <a:close/>
              </a:path>
            </a:pathLst>
          </a:custGeom>
          <a:solidFill>
            <a:srgbClr val="5F497A"/>
          </a:solidFill>
        </p:spPr>
        <p:txBody>
          <a:bodyPr wrap="square" lIns="0" tIns="0" rIns="0" bIns="0" rtlCol="0"/>
          <a:lstStyle/>
          <a:p>
            <a:endParaRPr/>
          </a:p>
        </p:txBody>
      </p:sp>
      <p:sp>
        <p:nvSpPr>
          <p:cNvPr id="52" name="object 52"/>
          <p:cNvSpPr/>
          <p:nvPr/>
        </p:nvSpPr>
        <p:spPr>
          <a:xfrm>
            <a:off x="5252720" y="1908429"/>
            <a:ext cx="538480" cy="59690"/>
          </a:xfrm>
          <a:custGeom>
            <a:avLst/>
            <a:gdLst/>
            <a:ahLst/>
            <a:cxnLst/>
            <a:rect l="l" t="t" r="r" b="b"/>
            <a:pathLst>
              <a:path w="538479" h="59689">
                <a:moveTo>
                  <a:pt x="538479" y="0"/>
                </a:moveTo>
                <a:lnTo>
                  <a:pt x="501725" y="29849"/>
                </a:lnTo>
                <a:lnTo>
                  <a:pt x="459628" y="41830"/>
                </a:lnTo>
                <a:lnTo>
                  <a:pt x="405139" y="51091"/>
                </a:lnTo>
                <a:lnTo>
                  <a:pt x="340821" y="57064"/>
                </a:lnTo>
                <a:lnTo>
                  <a:pt x="269239" y="59182"/>
                </a:lnTo>
                <a:lnTo>
                  <a:pt x="197658" y="57064"/>
                </a:lnTo>
                <a:lnTo>
                  <a:pt x="133340" y="51091"/>
                </a:lnTo>
                <a:lnTo>
                  <a:pt x="78851" y="41830"/>
                </a:lnTo>
                <a:lnTo>
                  <a:pt x="36754" y="29849"/>
                </a:lnTo>
                <a:lnTo>
                  <a:pt x="9616" y="15716"/>
                </a:lnTo>
                <a:lnTo>
                  <a:pt x="0" y="0"/>
                </a:lnTo>
              </a:path>
            </a:pathLst>
          </a:custGeom>
          <a:ln w="20320">
            <a:solidFill>
              <a:srgbClr val="8063A1"/>
            </a:solidFill>
          </a:ln>
        </p:spPr>
        <p:txBody>
          <a:bodyPr wrap="square" lIns="0" tIns="0" rIns="0" bIns="0" rtlCol="0"/>
          <a:lstStyle/>
          <a:p>
            <a:endParaRPr/>
          </a:p>
        </p:txBody>
      </p:sp>
      <p:sp>
        <p:nvSpPr>
          <p:cNvPr id="53" name="object 53"/>
          <p:cNvSpPr/>
          <p:nvPr/>
        </p:nvSpPr>
        <p:spPr>
          <a:xfrm>
            <a:off x="5252720" y="1849120"/>
            <a:ext cx="538480" cy="355600"/>
          </a:xfrm>
          <a:custGeom>
            <a:avLst/>
            <a:gdLst/>
            <a:ahLst/>
            <a:cxnLst/>
            <a:rect l="l" t="t" r="r" b="b"/>
            <a:pathLst>
              <a:path w="538479" h="355600">
                <a:moveTo>
                  <a:pt x="0" y="59308"/>
                </a:moveTo>
                <a:lnTo>
                  <a:pt x="36754" y="29369"/>
                </a:lnTo>
                <a:lnTo>
                  <a:pt x="78851" y="17367"/>
                </a:lnTo>
                <a:lnTo>
                  <a:pt x="133340" y="8095"/>
                </a:lnTo>
                <a:lnTo>
                  <a:pt x="197658" y="2117"/>
                </a:lnTo>
                <a:lnTo>
                  <a:pt x="269239" y="0"/>
                </a:lnTo>
                <a:lnTo>
                  <a:pt x="340821" y="2117"/>
                </a:lnTo>
                <a:lnTo>
                  <a:pt x="405139" y="8095"/>
                </a:lnTo>
                <a:lnTo>
                  <a:pt x="459628" y="17367"/>
                </a:lnTo>
                <a:lnTo>
                  <a:pt x="501725" y="29369"/>
                </a:lnTo>
                <a:lnTo>
                  <a:pt x="538479" y="59308"/>
                </a:lnTo>
                <a:lnTo>
                  <a:pt x="538479" y="296290"/>
                </a:lnTo>
                <a:lnTo>
                  <a:pt x="501725" y="326230"/>
                </a:lnTo>
                <a:lnTo>
                  <a:pt x="459628" y="338232"/>
                </a:lnTo>
                <a:lnTo>
                  <a:pt x="405139" y="347504"/>
                </a:lnTo>
                <a:lnTo>
                  <a:pt x="340821" y="353482"/>
                </a:lnTo>
                <a:lnTo>
                  <a:pt x="269239" y="355600"/>
                </a:lnTo>
                <a:lnTo>
                  <a:pt x="197658" y="353482"/>
                </a:lnTo>
                <a:lnTo>
                  <a:pt x="133340" y="347504"/>
                </a:lnTo>
                <a:lnTo>
                  <a:pt x="78851" y="338232"/>
                </a:lnTo>
                <a:lnTo>
                  <a:pt x="36754" y="326230"/>
                </a:lnTo>
                <a:lnTo>
                  <a:pt x="0" y="296290"/>
                </a:lnTo>
                <a:lnTo>
                  <a:pt x="0" y="59308"/>
                </a:lnTo>
                <a:close/>
              </a:path>
            </a:pathLst>
          </a:custGeom>
          <a:ln w="20320">
            <a:solidFill>
              <a:srgbClr val="8063A1"/>
            </a:solidFill>
          </a:ln>
        </p:spPr>
        <p:txBody>
          <a:bodyPr wrap="square" lIns="0" tIns="0" rIns="0" bIns="0" rtlCol="0"/>
          <a:lstStyle/>
          <a:p>
            <a:endParaRPr/>
          </a:p>
        </p:txBody>
      </p:sp>
      <p:sp>
        <p:nvSpPr>
          <p:cNvPr id="54" name="object 54"/>
          <p:cNvSpPr txBox="1"/>
          <p:nvPr/>
        </p:nvSpPr>
        <p:spPr>
          <a:xfrm>
            <a:off x="5398515" y="1977326"/>
            <a:ext cx="252729" cy="160020"/>
          </a:xfrm>
          <a:prstGeom prst="rect">
            <a:avLst/>
          </a:prstGeom>
        </p:spPr>
        <p:txBody>
          <a:bodyPr vert="horz" wrap="square" lIns="0" tIns="16510" rIns="0" bIns="0" rtlCol="0">
            <a:spAutoFit/>
          </a:bodyPr>
          <a:lstStyle/>
          <a:p>
            <a:pPr marL="12700">
              <a:lnSpc>
                <a:spcPct val="100000"/>
              </a:lnSpc>
              <a:spcBef>
                <a:spcPts val="130"/>
              </a:spcBef>
            </a:pPr>
            <a:r>
              <a:rPr sz="850" spc="35" dirty="0">
                <a:solidFill>
                  <a:srgbClr val="FFFFFF"/>
                </a:solidFill>
                <a:latin typeface="Calibri"/>
                <a:cs typeface="Calibri"/>
              </a:rPr>
              <a:t>D</a:t>
            </a:r>
            <a:r>
              <a:rPr sz="850" spc="70" dirty="0">
                <a:solidFill>
                  <a:srgbClr val="FFFFFF"/>
                </a:solidFill>
                <a:latin typeface="Calibri"/>
                <a:cs typeface="Calibri"/>
              </a:rPr>
              <a:t>a</a:t>
            </a:r>
            <a:r>
              <a:rPr sz="850" spc="30" dirty="0">
                <a:solidFill>
                  <a:srgbClr val="FFFFFF"/>
                </a:solidFill>
                <a:latin typeface="Calibri"/>
                <a:cs typeface="Calibri"/>
              </a:rPr>
              <a:t>t</a:t>
            </a:r>
            <a:r>
              <a:rPr sz="850" spc="15" dirty="0">
                <a:solidFill>
                  <a:srgbClr val="FFFFFF"/>
                </a:solidFill>
                <a:latin typeface="Calibri"/>
                <a:cs typeface="Calibri"/>
              </a:rPr>
              <a:t>a</a:t>
            </a:r>
            <a:endParaRPr sz="850">
              <a:latin typeface="Calibri"/>
              <a:cs typeface="Calibri"/>
            </a:endParaRPr>
          </a:p>
        </p:txBody>
      </p:sp>
      <p:sp>
        <p:nvSpPr>
          <p:cNvPr id="55" name="object 55"/>
          <p:cNvSpPr/>
          <p:nvPr/>
        </p:nvSpPr>
        <p:spPr>
          <a:xfrm>
            <a:off x="4927600" y="1503680"/>
            <a:ext cx="624839" cy="614679"/>
          </a:xfrm>
          <a:prstGeom prst="rect">
            <a:avLst/>
          </a:prstGeom>
          <a:blipFill>
            <a:blip r:embed="rId14" cstate="print"/>
            <a:stretch>
              <a:fillRect/>
            </a:stretch>
          </a:blipFill>
        </p:spPr>
        <p:txBody>
          <a:bodyPr wrap="square" lIns="0" tIns="0" rIns="0" bIns="0" rtlCol="0"/>
          <a:lstStyle/>
          <a:p>
            <a:endParaRPr/>
          </a:p>
        </p:txBody>
      </p:sp>
      <p:sp>
        <p:nvSpPr>
          <p:cNvPr id="56" name="object 56"/>
          <p:cNvSpPr/>
          <p:nvPr/>
        </p:nvSpPr>
        <p:spPr>
          <a:xfrm>
            <a:off x="4958079" y="1534160"/>
            <a:ext cx="508000" cy="497839"/>
          </a:xfrm>
          <a:prstGeom prst="rect">
            <a:avLst/>
          </a:prstGeom>
          <a:blipFill>
            <a:blip r:embed="rId7" cstate="print"/>
            <a:stretch>
              <a:fillRect/>
            </a:stretch>
          </a:blipFill>
        </p:spPr>
        <p:txBody>
          <a:bodyPr wrap="square" lIns="0" tIns="0" rIns="0" bIns="0" rtlCol="0"/>
          <a:lstStyle/>
          <a:p>
            <a:endParaRPr/>
          </a:p>
        </p:txBody>
      </p:sp>
      <p:sp>
        <p:nvSpPr>
          <p:cNvPr id="57" name="object 57"/>
          <p:cNvSpPr txBox="1"/>
          <p:nvPr/>
        </p:nvSpPr>
        <p:spPr>
          <a:xfrm>
            <a:off x="5164709" y="1219898"/>
            <a:ext cx="932180" cy="184785"/>
          </a:xfrm>
          <a:prstGeom prst="rect">
            <a:avLst/>
          </a:prstGeom>
        </p:spPr>
        <p:txBody>
          <a:bodyPr vert="horz" wrap="square" lIns="0" tIns="11430" rIns="0" bIns="0" rtlCol="0">
            <a:spAutoFit/>
          </a:bodyPr>
          <a:lstStyle/>
          <a:p>
            <a:pPr marL="12700">
              <a:lnSpc>
                <a:spcPct val="100000"/>
              </a:lnSpc>
              <a:spcBef>
                <a:spcPts val="90"/>
              </a:spcBef>
            </a:pPr>
            <a:r>
              <a:rPr sz="1050" spc="5" dirty="0">
                <a:latin typeface="Calibri"/>
                <a:cs typeface="Calibri"/>
              </a:rPr>
              <a:t>Health</a:t>
            </a:r>
            <a:r>
              <a:rPr sz="1050" spc="-110" dirty="0">
                <a:latin typeface="Calibri"/>
                <a:cs typeface="Calibri"/>
              </a:rPr>
              <a:t> </a:t>
            </a:r>
            <a:r>
              <a:rPr sz="1050" dirty="0">
                <a:latin typeface="Calibri"/>
                <a:cs typeface="Calibri"/>
              </a:rPr>
              <a:t>Authority</a:t>
            </a:r>
            <a:endParaRPr sz="1050">
              <a:latin typeface="Calibri"/>
              <a:cs typeface="Calibri"/>
            </a:endParaRPr>
          </a:p>
        </p:txBody>
      </p:sp>
      <p:sp>
        <p:nvSpPr>
          <p:cNvPr id="58" name="object 58"/>
          <p:cNvSpPr/>
          <p:nvPr/>
        </p:nvSpPr>
        <p:spPr>
          <a:xfrm>
            <a:off x="6075679" y="1828800"/>
            <a:ext cx="538480" cy="355600"/>
          </a:xfrm>
          <a:custGeom>
            <a:avLst/>
            <a:gdLst/>
            <a:ahLst/>
            <a:cxnLst/>
            <a:rect l="l" t="t" r="r" b="b"/>
            <a:pathLst>
              <a:path w="538479" h="355600">
                <a:moveTo>
                  <a:pt x="269240" y="0"/>
                </a:moveTo>
                <a:lnTo>
                  <a:pt x="197658" y="2117"/>
                </a:lnTo>
                <a:lnTo>
                  <a:pt x="133340" y="8095"/>
                </a:lnTo>
                <a:lnTo>
                  <a:pt x="78851" y="17367"/>
                </a:lnTo>
                <a:lnTo>
                  <a:pt x="36754" y="29369"/>
                </a:lnTo>
                <a:lnTo>
                  <a:pt x="0" y="59309"/>
                </a:lnTo>
                <a:lnTo>
                  <a:pt x="0" y="296290"/>
                </a:lnTo>
                <a:lnTo>
                  <a:pt x="36754" y="326230"/>
                </a:lnTo>
                <a:lnTo>
                  <a:pt x="78851" y="338232"/>
                </a:lnTo>
                <a:lnTo>
                  <a:pt x="133340" y="347504"/>
                </a:lnTo>
                <a:lnTo>
                  <a:pt x="197658" y="353482"/>
                </a:lnTo>
                <a:lnTo>
                  <a:pt x="269240" y="355600"/>
                </a:lnTo>
                <a:lnTo>
                  <a:pt x="340821" y="353482"/>
                </a:lnTo>
                <a:lnTo>
                  <a:pt x="405139" y="347504"/>
                </a:lnTo>
                <a:lnTo>
                  <a:pt x="459628" y="338232"/>
                </a:lnTo>
                <a:lnTo>
                  <a:pt x="501725" y="326230"/>
                </a:lnTo>
                <a:lnTo>
                  <a:pt x="538479" y="296290"/>
                </a:lnTo>
                <a:lnTo>
                  <a:pt x="538479" y="59309"/>
                </a:lnTo>
                <a:lnTo>
                  <a:pt x="501725" y="29369"/>
                </a:lnTo>
                <a:lnTo>
                  <a:pt x="459628" y="17367"/>
                </a:lnTo>
                <a:lnTo>
                  <a:pt x="405139" y="8095"/>
                </a:lnTo>
                <a:lnTo>
                  <a:pt x="340821" y="2117"/>
                </a:lnTo>
                <a:lnTo>
                  <a:pt x="269240" y="0"/>
                </a:lnTo>
                <a:close/>
              </a:path>
            </a:pathLst>
          </a:custGeom>
          <a:solidFill>
            <a:srgbClr val="5F497A"/>
          </a:solidFill>
        </p:spPr>
        <p:txBody>
          <a:bodyPr wrap="square" lIns="0" tIns="0" rIns="0" bIns="0" rtlCol="0"/>
          <a:lstStyle/>
          <a:p>
            <a:endParaRPr/>
          </a:p>
        </p:txBody>
      </p:sp>
      <p:sp>
        <p:nvSpPr>
          <p:cNvPr id="59" name="object 59"/>
          <p:cNvSpPr/>
          <p:nvPr/>
        </p:nvSpPr>
        <p:spPr>
          <a:xfrm>
            <a:off x="6075679" y="1888108"/>
            <a:ext cx="538480" cy="59690"/>
          </a:xfrm>
          <a:custGeom>
            <a:avLst/>
            <a:gdLst/>
            <a:ahLst/>
            <a:cxnLst/>
            <a:rect l="l" t="t" r="r" b="b"/>
            <a:pathLst>
              <a:path w="538479" h="59689">
                <a:moveTo>
                  <a:pt x="538479" y="0"/>
                </a:moveTo>
                <a:lnTo>
                  <a:pt x="501725" y="29849"/>
                </a:lnTo>
                <a:lnTo>
                  <a:pt x="459628" y="41830"/>
                </a:lnTo>
                <a:lnTo>
                  <a:pt x="405139" y="51091"/>
                </a:lnTo>
                <a:lnTo>
                  <a:pt x="340821" y="57064"/>
                </a:lnTo>
                <a:lnTo>
                  <a:pt x="269240" y="59181"/>
                </a:lnTo>
                <a:lnTo>
                  <a:pt x="197658" y="57064"/>
                </a:lnTo>
                <a:lnTo>
                  <a:pt x="133340" y="51091"/>
                </a:lnTo>
                <a:lnTo>
                  <a:pt x="78851" y="41830"/>
                </a:lnTo>
                <a:lnTo>
                  <a:pt x="36754" y="29849"/>
                </a:lnTo>
                <a:lnTo>
                  <a:pt x="9616" y="15716"/>
                </a:lnTo>
                <a:lnTo>
                  <a:pt x="0" y="0"/>
                </a:lnTo>
              </a:path>
            </a:pathLst>
          </a:custGeom>
          <a:ln w="20320">
            <a:solidFill>
              <a:srgbClr val="8063A1"/>
            </a:solidFill>
          </a:ln>
        </p:spPr>
        <p:txBody>
          <a:bodyPr wrap="square" lIns="0" tIns="0" rIns="0" bIns="0" rtlCol="0"/>
          <a:lstStyle/>
          <a:p>
            <a:endParaRPr/>
          </a:p>
        </p:txBody>
      </p:sp>
      <p:sp>
        <p:nvSpPr>
          <p:cNvPr id="60" name="object 60"/>
          <p:cNvSpPr/>
          <p:nvPr/>
        </p:nvSpPr>
        <p:spPr>
          <a:xfrm>
            <a:off x="6075679" y="1828800"/>
            <a:ext cx="538480" cy="355600"/>
          </a:xfrm>
          <a:custGeom>
            <a:avLst/>
            <a:gdLst/>
            <a:ahLst/>
            <a:cxnLst/>
            <a:rect l="l" t="t" r="r" b="b"/>
            <a:pathLst>
              <a:path w="538479" h="355600">
                <a:moveTo>
                  <a:pt x="0" y="59309"/>
                </a:moveTo>
                <a:lnTo>
                  <a:pt x="36754" y="29369"/>
                </a:lnTo>
                <a:lnTo>
                  <a:pt x="78851" y="17367"/>
                </a:lnTo>
                <a:lnTo>
                  <a:pt x="133340" y="8095"/>
                </a:lnTo>
                <a:lnTo>
                  <a:pt x="197658" y="2117"/>
                </a:lnTo>
                <a:lnTo>
                  <a:pt x="269240" y="0"/>
                </a:lnTo>
                <a:lnTo>
                  <a:pt x="340821" y="2117"/>
                </a:lnTo>
                <a:lnTo>
                  <a:pt x="405139" y="8095"/>
                </a:lnTo>
                <a:lnTo>
                  <a:pt x="459628" y="17367"/>
                </a:lnTo>
                <a:lnTo>
                  <a:pt x="501725" y="29369"/>
                </a:lnTo>
                <a:lnTo>
                  <a:pt x="538479" y="59309"/>
                </a:lnTo>
                <a:lnTo>
                  <a:pt x="538479" y="296290"/>
                </a:lnTo>
                <a:lnTo>
                  <a:pt x="501725" y="326230"/>
                </a:lnTo>
                <a:lnTo>
                  <a:pt x="459628" y="338232"/>
                </a:lnTo>
                <a:lnTo>
                  <a:pt x="405139" y="347504"/>
                </a:lnTo>
                <a:lnTo>
                  <a:pt x="340821" y="353482"/>
                </a:lnTo>
                <a:lnTo>
                  <a:pt x="269240" y="355600"/>
                </a:lnTo>
                <a:lnTo>
                  <a:pt x="197658" y="353482"/>
                </a:lnTo>
                <a:lnTo>
                  <a:pt x="133340" y="347504"/>
                </a:lnTo>
                <a:lnTo>
                  <a:pt x="78851" y="338232"/>
                </a:lnTo>
                <a:lnTo>
                  <a:pt x="36754" y="326230"/>
                </a:lnTo>
                <a:lnTo>
                  <a:pt x="0" y="296290"/>
                </a:lnTo>
                <a:lnTo>
                  <a:pt x="0" y="59309"/>
                </a:lnTo>
                <a:close/>
              </a:path>
            </a:pathLst>
          </a:custGeom>
          <a:ln w="20320">
            <a:solidFill>
              <a:srgbClr val="8063A1"/>
            </a:solidFill>
          </a:ln>
        </p:spPr>
        <p:txBody>
          <a:bodyPr wrap="square" lIns="0" tIns="0" rIns="0" bIns="0" rtlCol="0"/>
          <a:lstStyle/>
          <a:p>
            <a:endParaRPr/>
          </a:p>
        </p:txBody>
      </p:sp>
      <p:sp>
        <p:nvSpPr>
          <p:cNvPr id="61" name="object 61"/>
          <p:cNvSpPr txBox="1"/>
          <p:nvPr/>
        </p:nvSpPr>
        <p:spPr>
          <a:xfrm>
            <a:off x="6217920" y="1958720"/>
            <a:ext cx="251460" cy="160020"/>
          </a:xfrm>
          <a:prstGeom prst="rect">
            <a:avLst/>
          </a:prstGeom>
        </p:spPr>
        <p:txBody>
          <a:bodyPr vert="horz" wrap="square" lIns="0" tIns="16510" rIns="0" bIns="0" rtlCol="0">
            <a:spAutoFit/>
          </a:bodyPr>
          <a:lstStyle/>
          <a:p>
            <a:pPr marL="12700">
              <a:lnSpc>
                <a:spcPct val="100000"/>
              </a:lnSpc>
              <a:spcBef>
                <a:spcPts val="130"/>
              </a:spcBef>
            </a:pPr>
            <a:r>
              <a:rPr sz="850" spc="30" dirty="0">
                <a:solidFill>
                  <a:srgbClr val="FFFFFF"/>
                </a:solidFill>
                <a:latin typeface="Calibri"/>
                <a:cs typeface="Calibri"/>
              </a:rPr>
              <a:t>D</a:t>
            </a:r>
            <a:r>
              <a:rPr sz="850" spc="65" dirty="0">
                <a:solidFill>
                  <a:srgbClr val="FFFFFF"/>
                </a:solidFill>
                <a:latin typeface="Calibri"/>
                <a:cs typeface="Calibri"/>
              </a:rPr>
              <a:t>a</a:t>
            </a:r>
            <a:r>
              <a:rPr sz="850" spc="30" dirty="0">
                <a:solidFill>
                  <a:srgbClr val="FFFFFF"/>
                </a:solidFill>
                <a:latin typeface="Calibri"/>
                <a:cs typeface="Calibri"/>
              </a:rPr>
              <a:t>t</a:t>
            </a:r>
            <a:r>
              <a:rPr sz="850" spc="10" dirty="0">
                <a:solidFill>
                  <a:srgbClr val="FFFFFF"/>
                </a:solidFill>
                <a:latin typeface="Calibri"/>
                <a:cs typeface="Calibri"/>
              </a:rPr>
              <a:t>a</a:t>
            </a:r>
            <a:endParaRPr sz="850">
              <a:latin typeface="Calibri"/>
              <a:cs typeface="Calibri"/>
            </a:endParaRPr>
          </a:p>
        </p:txBody>
      </p:sp>
      <p:sp>
        <p:nvSpPr>
          <p:cNvPr id="62" name="object 62"/>
          <p:cNvSpPr/>
          <p:nvPr/>
        </p:nvSpPr>
        <p:spPr>
          <a:xfrm>
            <a:off x="5750559" y="1483360"/>
            <a:ext cx="624839" cy="624839"/>
          </a:xfrm>
          <a:prstGeom prst="rect">
            <a:avLst/>
          </a:prstGeom>
          <a:blipFill>
            <a:blip r:embed="rId6" cstate="print"/>
            <a:stretch>
              <a:fillRect/>
            </a:stretch>
          </a:blipFill>
        </p:spPr>
        <p:txBody>
          <a:bodyPr wrap="square" lIns="0" tIns="0" rIns="0" bIns="0" rtlCol="0"/>
          <a:lstStyle/>
          <a:p>
            <a:endParaRPr/>
          </a:p>
        </p:txBody>
      </p:sp>
      <p:sp>
        <p:nvSpPr>
          <p:cNvPr id="63" name="object 63"/>
          <p:cNvSpPr/>
          <p:nvPr/>
        </p:nvSpPr>
        <p:spPr>
          <a:xfrm>
            <a:off x="5781040" y="1513839"/>
            <a:ext cx="508000" cy="508000"/>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4165600" y="3657600"/>
            <a:ext cx="223519" cy="162559"/>
          </a:xfrm>
          <a:prstGeom prst="rect">
            <a:avLst/>
          </a:prstGeom>
          <a:blipFill>
            <a:blip r:embed="rId8" cstate="print"/>
            <a:stretch>
              <a:fillRect/>
            </a:stretch>
          </a:blipFill>
        </p:spPr>
        <p:txBody>
          <a:bodyPr wrap="square" lIns="0" tIns="0" rIns="0" bIns="0" rtlCol="0"/>
          <a:lstStyle/>
          <a:p>
            <a:endParaRPr/>
          </a:p>
        </p:txBody>
      </p:sp>
      <p:sp>
        <p:nvSpPr>
          <p:cNvPr id="65" name="object 65"/>
          <p:cNvSpPr/>
          <p:nvPr/>
        </p:nvSpPr>
        <p:spPr>
          <a:xfrm>
            <a:off x="6776719" y="1798320"/>
            <a:ext cx="538480" cy="355600"/>
          </a:xfrm>
          <a:custGeom>
            <a:avLst/>
            <a:gdLst/>
            <a:ahLst/>
            <a:cxnLst/>
            <a:rect l="l" t="t" r="r" b="b"/>
            <a:pathLst>
              <a:path w="538479" h="355600">
                <a:moveTo>
                  <a:pt x="269239" y="0"/>
                </a:moveTo>
                <a:lnTo>
                  <a:pt x="197658" y="2117"/>
                </a:lnTo>
                <a:lnTo>
                  <a:pt x="133340" y="8095"/>
                </a:lnTo>
                <a:lnTo>
                  <a:pt x="78851" y="17367"/>
                </a:lnTo>
                <a:lnTo>
                  <a:pt x="36754" y="29369"/>
                </a:lnTo>
                <a:lnTo>
                  <a:pt x="0" y="59308"/>
                </a:lnTo>
                <a:lnTo>
                  <a:pt x="0" y="296290"/>
                </a:lnTo>
                <a:lnTo>
                  <a:pt x="36754" y="326230"/>
                </a:lnTo>
                <a:lnTo>
                  <a:pt x="78851" y="338232"/>
                </a:lnTo>
                <a:lnTo>
                  <a:pt x="133340" y="347504"/>
                </a:lnTo>
                <a:lnTo>
                  <a:pt x="197658" y="353482"/>
                </a:lnTo>
                <a:lnTo>
                  <a:pt x="269239" y="355600"/>
                </a:lnTo>
                <a:lnTo>
                  <a:pt x="340821" y="353482"/>
                </a:lnTo>
                <a:lnTo>
                  <a:pt x="405139" y="347504"/>
                </a:lnTo>
                <a:lnTo>
                  <a:pt x="459628" y="338232"/>
                </a:lnTo>
                <a:lnTo>
                  <a:pt x="501725" y="326230"/>
                </a:lnTo>
                <a:lnTo>
                  <a:pt x="538479" y="296290"/>
                </a:lnTo>
                <a:lnTo>
                  <a:pt x="538479" y="59308"/>
                </a:lnTo>
                <a:lnTo>
                  <a:pt x="501725" y="29369"/>
                </a:lnTo>
                <a:lnTo>
                  <a:pt x="459628" y="17367"/>
                </a:lnTo>
                <a:lnTo>
                  <a:pt x="405139" y="8095"/>
                </a:lnTo>
                <a:lnTo>
                  <a:pt x="340821" y="2117"/>
                </a:lnTo>
                <a:lnTo>
                  <a:pt x="269239" y="0"/>
                </a:lnTo>
                <a:close/>
              </a:path>
            </a:pathLst>
          </a:custGeom>
          <a:solidFill>
            <a:srgbClr val="5F497A"/>
          </a:solidFill>
        </p:spPr>
        <p:txBody>
          <a:bodyPr wrap="square" lIns="0" tIns="0" rIns="0" bIns="0" rtlCol="0"/>
          <a:lstStyle/>
          <a:p>
            <a:endParaRPr/>
          </a:p>
        </p:txBody>
      </p:sp>
      <p:sp>
        <p:nvSpPr>
          <p:cNvPr id="66" name="object 66"/>
          <p:cNvSpPr/>
          <p:nvPr/>
        </p:nvSpPr>
        <p:spPr>
          <a:xfrm>
            <a:off x="6776719" y="1857629"/>
            <a:ext cx="538480" cy="59690"/>
          </a:xfrm>
          <a:custGeom>
            <a:avLst/>
            <a:gdLst/>
            <a:ahLst/>
            <a:cxnLst/>
            <a:rect l="l" t="t" r="r" b="b"/>
            <a:pathLst>
              <a:path w="538479" h="59689">
                <a:moveTo>
                  <a:pt x="538479" y="0"/>
                </a:moveTo>
                <a:lnTo>
                  <a:pt x="501725" y="29849"/>
                </a:lnTo>
                <a:lnTo>
                  <a:pt x="459628" y="41830"/>
                </a:lnTo>
                <a:lnTo>
                  <a:pt x="405139" y="51091"/>
                </a:lnTo>
                <a:lnTo>
                  <a:pt x="340821" y="57064"/>
                </a:lnTo>
                <a:lnTo>
                  <a:pt x="269239" y="59182"/>
                </a:lnTo>
                <a:lnTo>
                  <a:pt x="197658" y="57064"/>
                </a:lnTo>
                <a:lnTo>
                  <a:pt x="133340" y="51091"/>
                </a:lnTo>
                <a:lnTo>
                  <a:pt x="78851" y="41830"/>
                </a:lnTo>
                <a:lnTo>
                  <a:pt x="36754" y="29849"/>
                </a:lnTo>
                <a:lnTo>
                  <a:pt x="9616" y="15716"/>
                </a:lnTo>
                <a:lnTo>
                  <a:pt x="0" y="0"/>
                </a:lnTo>
              </a:path>
            </a:pathLst>
          </a:custGeom>
          <a:ln w="20320">
            <a:solidFill>
              <a:srgbClr val="8063A1"/>
            </a:solidFill>
          </a:ln>
        </p:spPr>
        <p:txBody>
          <a:bodyPr wrap="square" lIns="0" tIns="0" rIns="0" bIns="0" rtlCol="0"/>
          <a:lstStyle/>
          <a:p>
            <a:endParaRPr/>
          </a:p>
        </p:txBody>
      </p:sp>
      <p:sp>
        <p:nvSpPr>
          <p:cNvPr id="67" name="object 67"/>
          <p:cNvSpPr/>
          <p:nvPr/>
        </p:nvSpPr>
        <p:spPr>
          <a:xfrm>
            <a:off x="6776719" y="1798320"/>
            <a:ext cx="538480" cy="355600"/>
          </a:xfrm>
          <a:custGeom>
            <a:avLst/>
            <a:gdLst/>
            <a:ahLst/>
            <a:cxnLst/>
            <a:rect l="l" t="t" r="r" b="b"/>
            <a:pathLst>
              <a:path w="538479" h="355600">
                <a:moveTo>
                  <a:pt x="0" y="59308"/>
                </a:moveTo>
                <a:lnTo>
                  <a:pt x="36754" y="29369"/>
                </a:lnTo>
                <a:lnTo>
                  <a:pt x="78851" y="17367"/>
                </a:lnTo>
                <a:lnTo>
                  <a:pt x="133340" y="8095"/>
                </a:lnTo>
                <a:lnTo>
                  <a:pt x="197658" y="2117"/>
                </a:lnTo>
                <a:lnTo>
                  <a:pt x="269239" y="0"/>
                </a:lnTo>
                <a:lnTo>
                  <a:pt x="340821" y="2117"/>
                </a:lnTo>
                <a:lnTo>
                  <a:pt x="405139" y="8095"/>
                </a:lnTo>
                <a:lnTo>
                  <a:pt x="459628" y="17367"/>
                </a:lnTo>
                <a:lnTo>
                  <a:pt x="501725" y="29369"/>
                </a:lnTo>
                <a:lnTo>
                  <a:pt x="538479" y="59308"/>
                </a:lnTo>
                <a:lnTo>
                  <a:pt x="538479" y="296290"/>
                </a:lnTo>
                <a:lnTo>
                  <a:pt x="501725" y="326230"/>
                </a:lnTo>
                <a:lnTo>
                  <a:pt x="459628" y="338232"/>
                </a:lnTo>
                <a:lnTo>
                  <a:pt x="405139" y="347504"/>
                </a:lnTo>
                <a:lnTo>
                  <a:pt x="340821" y="353482"/>
                </a:lnTo>
                <a:lnTo>
                  <a:pt x="269239" y="355600"/>
                </a:lnTo>
                <a:lnTo>
                  <a:pt x="197658" y="353482"/>
                </a:lnTo>
                <a:lnTo>
                  <a:pt x="133340" y="347504"/>
                </a:lnTo>
                <a:lnTo>
                  <a:pt x="78851" y="338232"/>
                </a:lnTo>
                <a:lnTo>
                  <a:pt x="36754" y="326230"/>
                </a:lnTo>
                <a:lnTo>
                  <a:pt x="0" y="296290"/>
                </a:lnTo>
                <a:lnTo>
                  <a:pt x="0" y="59308"/>
                </a:lnTo>
                <a:close/>
              </a:path>
            </a:pathLst>
          </a:custGeom>
          <a:ln w="20320">
            <a:solidFill>
              <a:srgbClr val="8063A1"/>
            </a:solidFill>
          </a:ln>
        </p:spPr>
        <p:txBody>
          <a:bodyPr wrap="square" lIns="0" tIns="0" rIns="0" bIns="0" rtlCol="0"/>
          <a:lstStyle/>
          <a:p>
            <a:endParaRPr/>
          </a:p>
        </p:txBody>
      </p:sp>
      <p:sp>
        <p:nvSpPr>
          <p:cNvPr id="68" name="object 68"/>
          <p:cNvSpPr txBox="1"/>
          <p:nvPr/>
        </p:nvSpPr>
        <p:spPr>
          <a:xfrm>
            <a:off x="6925944" y="1924685"/>
            <a:ext cx="251460" cy="160020"/>
          </a:xfrm>
          <a:prstGeom prst="rect">
            <a:avLst/>
          </a:prstGeom>
        </p:spPr>
        <p:txBody>
          <a:bodyPr vert="horz" wrap="square" lIns="0" tIns="16510" rIns="0" bIns="0" rtlCol="0">
            <a:spAutoFit/>
          </a:bodyPr>
          <a:lstStyle/>
          <a:p>
            <a:pPr marL="12700">
              <a:lnSpc>
                <a:spcPct val="100000"/>
              </a:lnSpc>
              <a:spcBef>
                <a:spcPts val="130"/>
              </a:spcBef>
            </a:pPr>
            <a:r>
              <a:rPr sz="850" spc="30" dirty="0">
                <a:solidFill>
                  <a:srgbClr val="FFFFFF"/>
                </a:solidFill>
                <a:latin typeface="Calibri"/>
                <a:cs typeface="Calibri"/>
              </a:rPr>
              <a:t>D</a:t>
            </a:r>
            <a:r>
              <a:rPr sz="850" spc="65" dirty="0">
                <a:solidFill>
                  <a:srgbClr val="FFFFFF"/>
                </a:solidFill>
                <a:latin typeface="Calibri"/>
                <a:cs typeface="Calibri"/>
              </a:rPr>
              <a:t>a</a:t>
            </a:r>
            <a:r>
              <a:rPr sz="850" spc="30" dirty="0">
                <a:solidFill>
                  <a:srgbClr val="FFFFFF"/>
                </a:solidFill>
                <a:latin typeface="Calibri"/>
                <a:cs typeface="Calibri"/>
              </a:rPr>
              <a:t>t</a:t>
            </a:r>
            <a:r>
              <a:rPr sz="850" spc="10" dirty="0">
                <a:solidFill>
                  <a:srgbClr val="FFFFFF"/>
                </a:solidFill>
                <a:latin typeface="Calibri"/>
                <a:cs typeface="Calibri"/>
              </a:rPr>
              <a:t>a</a:t>
            </a:r>
            <a:endParaRPr sz="850">
              <a:latin typeface="Calibri"/>
              <a:cs typeface="Calibri"/>
            </a:endParaRPr>
          </a:p>
        </p:txBody>
      </p:sp>
      <p:sp>
        <p:nvSpPr>
          <p:cNvPr id="69" name="object 69"/>
          <p:cNvSpPr/>
          <p:nvPr/>
        </p:nvSpPr>
        <p:spPr>
          <a:xfrm>
            <a:off x="6461759" y="1442719"/>
            <a:ext cx="624839" cy="624839"/>
          </a:xfrm>
          <a:prstGeom prst="rect">
            <a:avLst/>
          </a:prstGeom>
          <a:blipFill>
            <a:blip r:embed="rId6" cstate="print"/>
            <a:stretch>
              <a:fillRect/>
            </a:stretch>
          </a:blipFill>
        </p:spPr>
        <p:txBody>
          <a:bodyPr wrap="square" lIns="0" tIns="0" rIns="0" bIns="0" rtlCol="0"/>
          <a:lstStyle/>
          <a:p>
            <a:endParaRPr/>
          </a:p>
        </p:txBody>
      </p:sp>
      <p:sp>
        <p:nvSpPr>
          <p:cNvPr id="70" name="object 70"/>
          <p:cNvSpPr/>
          <p:nvPr/>
        </p:nvSpPr>
        <p:spPr>
          <a:xfrm>
            <a:off x="6492240" y="1473200"/>
            <a:ext cx="508000" cy="508000"/>
          </a:xfrm>
          <a:prstGeom prst="rect">
            <a:avLst/>
          </a:prstGeom>
          <a:blipFill>
            <a:blip r:embed="rId7" cstate="print"/>
            <a:stretch>
              <a:fillRect/>
            </a:stretch>
          </a:blipFill>
        </p:spPr>
        <p:txBody>
          <a:bodyPr wrap="square" lIns="0" tIns="0" rIns="0" bIns="0" rtlCol="0"/>
          <a:lstStyle/>
          <a:p>
            <a:endParaRPr/>
          </a:p>
        </p:txBody>
      </p:sp>
      <p:sp>
        <p:nvSpPr>
          <p:cNvPr id="71" name="object 71"/>
          <p:cNvSpPr/>
          <p:nvPr/>
        </p:nvSpPr>
        <p:spPr>
          <a:xfrm>
            <a:off x="4602479" y="2011679"/>
            <a:ext cx="538480" cy="365760"/>
          </a:xfrm>
          <a:custGeom>
            <a:avLst/>
            <a:gdLst/>
            <a:ahLst/>
            <a:cxnLst/>
            <a:rect l="l" t="t" r="r" b="b"/>
            <a:pathLst>
              <a:path w="538479" h="365760">
                <a:moveTo>
                  <a:pt x="269240" y="0"/>
                </a:moveTo>
                <a:lnTo>
                  <a:pt x="197658" y="2178"/>
                </a:lnTo>
                <a:lnTo>
                  <a:pt x="133340" y="8325"/>
                </a:lnTo>
                <a:lnTo>
                  <a:pt x="78851" y="17859"/>
                </a:lnTo>
                <a:lnTo>
                  <a:pt x="36754" y="30197"/>
                </a:lnTo>
                <a:lnTo>
                  <a:pt x="0" y="60960"/>
                </a:lnTo>
                <a:lnTo>
                  <a:pt x="0" y="304800"/>
                </a:lnTo>
                <a:lnTo>
                  <a:pt x="36754" y="335562"/>
                </a:lnTo>
                <a:lnTo>
                  <a:pt x="78851" y="347900"/>
                </a:lnTo>
                <a:lnTo>
                  <a:pt x="133340" y="357434"/>
                </a:lnTo>
                <a:lnTo>
                  <a:pt x="197658" y="363581"/>
                </a:lnTo>
                <a:lnTo>
                  <a:pt x="269240" y="365760"/>
                </a:lnTo>
                <a:lnTo>
                  <a:pt x="340821" y="363581"/>
                </a:lnTo>
                <a:lnTo>
                  <a:pt x="405139" y="357434"/>
                </a:lnTo>
                <a:lnTo>
                  <a:pt x="459628" y="347900"/>
                </a:lnTo>
                <a:lnTo>
                  <a:pt x="501725" y="335562"/>
                </a:lnTo>
                <a:lnTo>
                  <a:pt x="538480" y="304800"/>
                </a:lnTo>
                <a:lnTo>
                  <a:pt x="538480" y="60960"/>
                </a:lnTo>
                <a:lnTo>
                  <a:pt x="501725" y="30197"/>
                </a:lnTo>
                <a:lnTo>
                  <a:pt x="459628" y="17859"/>
                </a:lnTo>
                <a:lnTo>
                  <a:pt x="405139" y="8325"/>
                </a:lnTo>
                <a:lnTo>
                  <a:pt x="340821" y="2178"/>
                </a:lnTo>
                <a:lnTo>
                  <a:pt x="269240" y="0"/>
                </a:lnTo>
                <a:close/>
              </a:path>
            </a:pathLst>
          </a:custGeom>
          <a:solidFill>
            <a:srgbClr val="5F497A"/>
          </a:solidFill>
        </p:spPr>
        <p:txBody>
          <a:bodyPr wrap="square" lIns="0" tIns="0" rIns="0" bIns="0" rtlCol="0"/>
          <a:lstStyle/>
          <a:p>
            <a:endParaRPr/>
          </a:p>
        </p:txBody>
      </p:sp>
      <p:sp>
        <p:nvSpPr>
          <p:cNvPr id="72" name="object 72"/>
          <p:cNvSpPr/>
          <p:nvPr/>
        </p:nvSpPr>
        <p:spPr>
          <a:xfrm>
            <a:off x="4602479" y="2072639"/>
            <a:ext cx="538480" cy="60960"/>
          </a:xfrm>
          <a:custGeom>
            <a:avLst/>
            <a:gdLst/>
            <a:ahLst/>
            <a:cxnLst/>
            <a:rect l="l" t="t" r="r" b="b"/>
            <a:pathLst>
              <a:path w="538479" h="60960">
                <a:moveTo>
                  <a:pt x="538480" y="0"/>
                </a:moveTo>
                <a:lnTo>
                  <a:pt x="501725" y="30762"/>
                </a:lnTo>
                <a:lnTo>
                  <a:pt x="459628" y="43100"/>
                </a:lnTo>
                <a:lnTo>
                  <a:pt x="405139" y="52634"/>
                </a:lnTo>
                <a:lnTo>
                  <a:pt x="340821" y="58781"/>
                </a:lnTo>
                <a:lnTo>
                  <a:pt x="269240" y="60960"/>
                </a:lnTo>
                <a:lnTo>
                  <a:pt x="197658" y="58781"/>
                </a:lnTo>
                <a:lnTo>
                  <a:pt x="133340" y="52634"/>
                </a:lnTo>
                <a:lnTo>
                  <a:pt x="78851" y="43100"/>
                </a:lnTo>
                <a:lnTo>
                  <a:pt x="36754" y="30762"/>
                </a:lnTo>
                <a:lnTo>
                  <a:pt x="9616" y="16201"/>
                </a:lnTo>
                <a:lnTo>
                  <a:pt x="0" y="0"/>
                </a:lnTo>
              </a:path>
            </a:pathLst>
          </a:custGeom>
          <a:ln w="20320">
            <a:solidFill>
              <a:srgbClr val="8063A1"/>
            </a:solidFill>
          </a:ln>
        </p:spPr>
        <p:txBody>
          <a:bodyPr wrap="square" lIns="0" tIns="0" rIns="0" bIns="0" rtlCol="0"/>
          <a:lstStyle/>
          <a:p>
            <a:endParaRPr/>
          </a:p>
        </p:txBody>
      </p:sp>
      <p:sp>
        <p:nvSpPr>
          <p:cNvPr id="73" name="object 73"/>
          <p:cNvSpPr/>
          <p:nvPr/>
        </p:nvSpPr>
        <p:spPr>
          <a:xfrm>
            <a:off x="4602479" y="2011679"/>
            <a:ext cx="538480" cy="365760"/>
          </a:xfrm>
          <a:custGeom>
            <a:avLst/>
            <a:gdLst/>
            <a:ahLst/>
            <a:cxnLst/>
            <a:rect l="l" t="t" r="r" b="b"/>
            <a:pathLst>
              <a:path w="538479" h="365760">
                <a:moveTo>
                  <a:pt x="0" y="60960"/>
                </a:moveTo>
                <a:lnTo>
                  <a:pt x="36754" y="30197"/>
                </a:lnTo>
                <a:lnTo>
                  <a:pt x="78851" y="17859"/>
                </a:lnTo>
                <a:lnTo>
                  <a:pt x="133340" y="8325"/>
                </a:lnTo>
                <a:lnTo>
                  <a:pt x="197658" y="2178"/>
                </a:lnTo>
                <a:lnTo>
                  <a:pt x="269240" y="0"/>
                </a:lnTo>
                <a:lnTo>
                  <a:pt x="340821" y="2178"/>
                </a:lnTo>
                <a:lnTo>
                  <a:pt x="405139" y="8325"/>
                </a:lnTo>
                <a:lnTo>
                  <a:pt x="459628" y="17859"/>
                </a:lnTo>
                <a:lnTo>
                  <a:pt x="501725" y="30197"/>
                </a:lnTo>
                <a:lnTo>
                  <a:pt x="538480" y="60960"/>
                </a:lnTo>
                <a:lnTo>
                  <a:pt x="538480" y="304800"/>
                </a:lnTo>
                <a:lnTo>
                  <a:pt x="501725" y="335562"/>
                </a:lnTo>
                <a:lnTo>
                  <a:pt x="459628" y="347900"/>
                </a:lnTo>
                <a:lnTo>
                  <a:pt x="405139" y="357434"/>
                </a:lnTo>
                <a:lnTo>
                  <a:pt x="340821" y="363581"/>
                </a:lnTo>
                <a:lnTo>
                  <a:pt x="269240" y="365760"/>
                </a:lnTo>
                <a:lnTo>
                  <a:pt x="197658" y="363581"/>
                </a:lnTo>
                <a:lnTo>
                  <a:pt x="133340" y="357434"/>
                </a:lnTo>
                <a:lnTo>
                  <a:pt x="78851" y="347900"/>
                </a:lnTo>
                <a:lnTo>
                  <a:pt x="36754" y="335562"/>
                </a:lnTo>
                <a:lnTo>
                  <a:pt x="0" y="304800"/>
                </a:lnTo>
                <a:lnTo>
                  <a:pt x="0" y="60960"/>
                </a:lnTo>
                <a:close/>
              </a:path>
            </a:pathLst>
          </a:custGeom>
          <a:ln w="20320">
            <a:solidFill>
              <a:srgbClr val="8063A1"/>
            </a:solidFill>
          </a:ln>
        </p:spPr>
        <p:txBody>
          <a:bodyPr wrap="square" lIns="0" tIns="0" rIns="0" bIns="0" rtlCol="0"/>
          <a:lstStyle/>
          <a:p>
            <a:endParaRPr/>
          </a:p>
        </p:txBody>
      </p:sp>
      <p:sp>
        <p:nvSpPr>
          <p:cNvPr id="74" name="object 74"/>
          <p:cNvSpPr txBox="1"/>
          <p:nvPr/>
        </p:nvSpPr>
        <p:spPr>
          <a:xfrm>
            <a:off x="4749165" y="2145347"/>
            <a:ext cx="252095" cy="160020"/>
          </a:xfrm>
          <a:prstGeom prst="rect">
            <a:avLst/>
          </a:prstGeom>
        </p:spPr>
        <p:txBody>
          <a:bodyPr vert="horz" wrap="square" lIns="0" tIns="16510" rIns="0" bIns="0" rtlCol="0">
            <a:spAutoFit/>
          </a:bodyPr>
          <a:lstStyle/>
          <a:p>
            <a:pPr marL="12700">
              <a:lnSpc>
                <a:spcPct val="100000"/>
              </a:lnSpc>
              <a:spcBef>
                <a:spcPts val="130"/>
              </a:spcBef>
            </a:pPr>
            <a:r>
              <a:rPr sz="850" spc="35" dirty="0">
                <a:solidFill>
                  <a:srgbClr val="FFFFFF"/>
                </a:solidFill>
                <a:latin typeface="Calibri"/>
                <a:cs typeface="Calibri"/>
              </a:rPr>
              <a:t>D</a:t>
            </a:r>
            <a:r>
              <a:rPr sz="850" spc="70" dirty="0">
                <a:solidFill>
                  <a:srgbClr val="FFFFFF"/>
                </a:solidFill>
                <a:latin typeface="Calibri"/>
                <a:cs typeface="Calibri"/>
              </a:rPr>
              <a:t>a</a:t>
            </a:r>
            <a:r>
              <a:rPr sz="850" spc="30" dirty="0">
                <a:solidFill>
                  <a:srgbClr val="FFFFFF"/>
                </a:solidFill>
                <a:latin typeface="Calibri"/>
                <a:cs typeface="Calibri"/>
              </a:rPr>
              <a:t>t</a:t>
            </a:r>
            <a:r>
              <a:rPr sz="850" spc="15" dirty="0">
                <a:solidFill>
                  <a:srgbClr val="FFFFFF"/>
                </a:solidFill>
                <a:latin typeface="Calibri"/>
                <a:cs typeface="Calibri"/>
              </a:rPr>
              <a:t>a</a:t>
            </a:r>
            <a:endParaRPr sz="850">
              <a:latin typeface="Calibri"/>
              <a:cs typeface="Calibri"/>
            </a:endParaRPr>
          </a:p>
        </p:txBody>
      </p:sp>
      <p:sp>
        <p:nvSpPr>
          <p:cNvPr id="75" name="object 75"/>
          <p:cNvSpPr/>
          <p:nvPr/>
        </p:nvSpPr>
        <p:spPr>
          <a:xfrm>
            <a:off x="4277359" y="1666239"/>
            <a:ext cx="624839" cy="624839"/>
          </a:xfrm>
          <a:prstGeom prst="rect">
            <a:avLst/>
          </a:prstGeom>
          <a:blipFill>
            <a:blip r:embed="rId6" cstate="print"/>
            <a:stretch>
              <a:fillRect/>
            </a:stretch>
          </a:blipFill>
        </p:spPr>
        <p:txBody>
          <a:bodyPr wrap="square" lIns="0" tIns="0" rIns="0" bIns="0" rtlCol="0"/>
          <a:lstStyle/>
          <a:p>
            <a:endParaRPr/>
          </a:p>
        </p:txBody>
      </p:sp>
      <p:sp>
        <p:nvSpPr>
          <p:cNvPr id="76" name="object 76"/>
          <p:cNvSpPr/>
          <p:nvPr/>
        </p:nvSpPr>
        <p:spPr>
          <a:xfrm>
            <a:off x="4307840" y="1696720"/>
            <a:ext cx="508000" cy="508000"/>
          </a:xfrm>
          <a:prstGeom prst="rect">
            <a:avLst/>
          </a:prstGeom>
          <a:blipFill>
            <a:blip r:embed="rId7" cstate="print"/>
            <a:stretch>
              <a:fillRect/>
            </a:stretch>
          </a:blipFill>
        </p:spPr>
        <p:txBody>
          <a:bodyPr wrap="square" lIns="0" tIns="0" rIns="0" bIns="0" rtlCol="0"/>
          <a:lstStyle/>
          <a:p>
            <a:endParaRPr/>
          </a:p>
        </p:txBody>
      </p:sp>
      <p:sp>
        <p:nvSpPr>
          <p:cNvPr id="77" name="object 77"/>
          <p:cNvSpPr txBox="1">
            <a:spLocks noGrp="1"/>
          </p:cNvSpPr>
          <p:nvPr>
            <p:ph type="title"/>
          </p:nvPr>
        </p:nvSpPr>
        <p:spPr>
          <a:xfrm>
            <a:off x="578069" y="353060"/>
            <a:ext cx="9408956" cy="998350"/>
          </a:xfrm>
          <a:prstGeom prst="rect">
            <a:avLst/>
          </a:prstGeom>
        </p:spPr>
        <p:txBody>
          <a:bodyPr vert="horz" wrap="square" lIns="0" tIns="13335" rIns="0" bIns="0" rtlCol="0">
            <a:spAutoFit/>
          </a:bodyPr>
          <a:lstStyle/>
          <a:p>
            <a:pPr marL="12700">
              <a:lnSpc>
                <a:spcPct val="100000"/>
              </a:lnSpc>
              <a:spcBef>
                <a:spcPts val="105"/>
              </a:spcBef>
            </a:pPr>
            <a:r>
              <a:rPr lang="en-US" sz="3200" spc="-25" dirty="0">
                <a:solidFill>
                  <a:srgbClr val="44536A"/>
                </a:solidFill>
              </a:rPr>
              <a:t>Opportunity to use data for surveillance and decision support</a:t>
            </a:r>
            <a:endParaRPr sz="3200" dirty="0"/>
          </a:p>
        </p:txBody>
      </p:sp>
      <p:sp>
        <p:nvSpPr>
          <p:cNvPr id="78" name="object 78"/>
          <p:cNvSpPr/>
          <p:nvPr/>
        </p:nvSpPr>
        <p:spPr>
          <a:xfrm>
            <a:off x="5928359" y="3723640"/>
            <a:ext cx="1290320" cy="487680"/>
          </a:xfrm>
          <a:custGeom>
            <a:avLst/>
            <a:gdLst/>
            <a:ahLst/>
            <a:cxnLst/>
            <a:rect l="l" t="t" r="r" b="b"/>
            <a:pathLst>
              <a:path w="1290320" h="487679">
                <a:moveTo>
                  <a:pt x="645160" y="0"/>
                </a:moveTo>
                <a:lnTo>
                  <a:pt x="579187" y="1259"/>
                </a:lnTo>
                <a:lnTo>
                  <a:pt x="515123" y="4955"/>
                </a:lnTo>
                <a:lnTo>
                  <a:pt x="453290" y="10966"/>
                </a:lnTo>
                <a:lnTo>
                  <a:pt x="394013" y="19169"/>
                </a:lnTo>
                <a:lnTo>
                  <a:pt x="337616" y="29440"/>
                </a:lnTo>
                <a:lnTo>
                  <a:pt x="284422" y="41656"/>
                </a:lnTo>
                <a:lnTo>
                  <a:pt x="234757" y="55697"/>
                </a:lnTo>
                <a:lnTo>
                  <a:pt x="188944" y="71437"/>
                </a:lnTo>
                <a:lnTo>
                  <a:pt x="147307" y="88755"/>
                </a:lnTo>
                <a:lnTo>
                  <a:pt x="110170" y="107528"/>
                </a:lnTo>
                <a:lnTo>
                  <a:pt x="50692" y="148947"/>
                </a:lnTo>
                <a:lnTo>
                  <a:pt x="13105" y="194711"/>
                </a:lnTo>
                <a:lnTo>
                  <a:pt x="0" y="243840"/>
                </a:lnTo>
                <a:lnTo>
                  <a:pt x="3330" y="268763"/>
                </a:lnTo>
                <a:lnTo>
                  <a:pt x="29000" y="316332"/>
                </a:lnTo>
                <a:lnTo>
                  <a:pt x="77857" y="360046"/>
                </a:lnTo>
                <a:lnTo>
                  <a:pt x="147307" y="398924"/>
                </a:lnTo>
                <a:lnTo>
                  <a:pt x="188944" y="416242"/>
                </a:lnTo>
                <a:lnTo>
                  <a:pt x="234757" y="431982"/>
                </a:lnTo>
                <a:lnTo>
                  <a:pt x="284422" y="446023"/>
                </a:lnTo>
                <a:lnTo>
                  <a:pt x="337616" y="458239"/>
                </a:lnTo>
                <a:lnTo>
                  <a:pt x="394013" y="468510"/>
                </a:lnTo>
                <a:lnTo>
                  <a:pt x="453290" y="476713"/>
                </a:lnTo>
                <a:lnTo>
                  <a:pt x="515123" y="482724"/>
                </a:lnTo>
                <a:lnTo>
                  <a:pt x="579187" y="486420"/>
                </a:lnTo>
                <a:lnTo>
                  <a:pt x="645160" y="487680"/>
                </a:lnTo>
                <a:lnTo>
                  <a:pt x="711132" y="486420"/>
                </a:lnTo>
                <a:lnTo>
                  <a:pt x="775196" y="482724"/>
                </a:lnTo>
                <a:lnTo>
                  <a:pt x="837029" y="476713"/>
                </a:lnTo>
                <a:lnTo>
                  <a:pt x="896306" y="468510"/>
                </a:lnTo>
                <a:lnTo>
                  <a:pt x="952703" y="458239"/>
                </a:lnTo>
                <a:lnTo>
                  <a:pt x="1005897" y="446023"/>
                </a:lnTo>
                <a:lnTo>
                  <a:pt x="1055562" y="431982"/>
                </a:lnTo>
                <a:lnTo>
                  <a:pt x="1101375" y="416242"/>
                </a:lnTo>
                <a:lnTo>
                  <a:pt x="1143012" y="398924"/>
                </a:lnTo>
                <a:lnTo>
                  <a:pt x="1180149" y="380151"/>
                </a:lnTo>
                <a:lnTo>
                  <a:pt x="1239627" y="338732"/>
                </a:lnTo>
                <a:lnTo>
                  <a:pt x="1277214" y="292968"/>
                </a:lnTo>
                <a:lnTo>
                  <a:pt x="1290319" y="243840"/>
                </a:lnTo>
                <a:lnTo>
                  <a:pt x="1286989" y="218916"/>
                </a:lnTo>
                <a:lnTo>
                  <a:pt x="1261319" y="171347"/>
                </a:lnTo>
                <a:lnTo>
                  <a:pt x="1212462" y="127633"/>
                </a:lnTo>
                <a:lnTo>
                  <a:pt x="1143012" y="88755"/>
                </a:lnTo>
                <a:lnTo>
                  <a:pt x="1101375" y="71437"/>
                </a:lnTo>
                <a:lnTo>
                  <a:pt x="1055562" y="55697"/>
                </a:lnTo>
                <a:lnTo>
                  <a:pt x="1005897" y="41656"/>
                </a:lnTo>
                <a:lnTo>
                  <a:pt x="952703" y="29440"/>
                </a:lnTo>
                <a:lnTo>
                  <a:pt x="896306" y="19169"/>
                </a:lnTo>
                <a:lnTo>
                  <a:pt x="837029" y="10966"/>
                </a:lnTo>
                <a:lnTo>
                  <a:pt x="775196" y="4955"/>
                </a:lnTo>
                <a:lnTo>
                  <a:pt x="711132" y="1259"/>
                </a:lnTo>
                <a:lnTo>
                  <a:pt x="645160" y="0"/>
                </a:lnTo>
                <a:close/>
              </a:path>
            </a:pathLst>
          </a:custGeom>
          <a:solidFill>
            <a:srgbClr val="FFFFFF"/>
          </a:solidFill>
        </p:spPr>
        <p:txBody>
          <a:bodyPr wrap="square" lIns="0" tIns="0" rIns="0" bIns="0" rtlCol="0"/>
          <a:lstStyle/>
          <a:p>
            <a:endParaRPr/>
          </a:p>
        </p:txBody>
      </p:sp>
      <p:sp>
        <p:nvSpPr>
          <p:cNvPr id="79" name="object 79"/>
          <p:cNvSpPr/>
          <p:nvPr/>
        </p:nvSpPr>
        <p:spPr>
          <a:xfrm>
            <a:off x="5928359" y="3723640"/>
            <a:ext cx="1290320" cy="487680"/>
          </a:xfrm>
          <a:custGeom>
            <a:avLst/>
            <a:gdLst/>
            <a:ahLst/>
            <a:cxnLst/>
            <a:rect l="l" t="t" r="r" b="b"/>
            <a:pathLst>
              <a:path w="1290320" h="487679">
                <a:moveTo>
                  <a:pt x="0" y="243840"/>
                </a:moveTo>
                <a:lnTo>
                  <a:pt x="13105" y="194711"/>
                </a:lnTo>
                <a:lnTo>
                  <a:pt x="50692" y="148947"/>
                </a:lnTo>
                <a:lnTo>
                  <a:pt x="110170" y="107528"/>
                </a:lnTo>
                <a:lnTo>
                  <a:pt x="147307" y="88755"/>
                </a:lnTo>
                <a:lnTo>
                  <a:pt x="188944" y="71437"/>
                </a:lnTo>
                <a:lnTo>
                  <a:pt x="234757" y="55697"/>
                </a:lnTo>
                <a:lnTo>
                  <a:pt x="284422" y="41656"/>
                </a:lnTo>
                <a:lnTo>
                  <a:pt x="337616" y="29440"/>
                </a:lnTo>
                <a:lnTo>
                  <a:pt x="394013" y="19169"/>
                </a:lnTo>
                <a:lnTo>
                  <a:pt x="453290" y="10966"/>
                </a:lnTo>
                <a:lnTo>
                  <a:pt x="515123" y="4955"/>
                </a:lnTo>
                <a:lnTo>
                  <a:pt x="579187" y="1259"/>
                </a:lnTo>
                <a:lnTo>
                  <a:pt x="645160" y="0"/>
                </a:lnTo>
                <a:lnTo>
                  <a:pt x="711132" y="1259"/>
                </a:lnTo>
                <a:lnTo>
                  <a:pt x="775196" y="4955"/>
                </a:lnTo>
                <a:lnTo>
                  <a:pt x="837029" y="10966"/>
                </a:lnTo>
                <a:lnTo>
                  <a:pt x="896306" y="19169"/>
                </a:lnTo>
                <a:lnTo>
                  <a:pt x="952703" y="29440"/>
                </a:lnTo>
                <a:lnTo>
                  <a:pt x="1005897" y="41656"/>
                </a:lnTo>
                <a:lnTo>
                  <a:pt x="1055562" y="55697"/>
                </a:lnTo>
                <a:lnTo>
                  <a:pt x="1101375" y="71437"/>
                </a:lnTo>
                <a:lnTo>
                  <a:pt x="1143012" y="88755"/>
                </a:lnTo>
                <a:lnTo>
                  <a:pt x="1180149" y="107528"/>
                </a:lnTo>
                <a:lnTo>
                  <a:pt x="1239627" y="148947"/>
                </a:lnTo>
                <a:lnTo>
                  <a:pt x="1277214" y="194711"/>
                </a:lnTo>
                <a:lnTo>
                  <a:pt x="1290319" y="243840"/>
                </a:lnTo>
                <a:lnTo>
                  <a:pt x="1286989" y="268763"/>
                </a:lnTo>
                <a:lnTo>
                  <a:pt x="1261319" y="316332"/>
                </a:lnTo>
                <a:lnTo>
                  <a:pt x="1212462" y="360046"/>
                </a:lnTo>
                <a:lnTo>
                  <a:pt x="1143012" y="398924"/>
                </a:lnTo>
                <a:lnTo>
                  <a:pt x="1101375" y="416242"/>
                </a:lnTo>
                <a:lnTo>
                  <a:pt x="1055562" y="431982"/>
                </a:lnTo>
                <a:lnTo>
                  <a:pt x="1005897" y="446023"/>
                </a:lnTo>
                <a:lnTo>
                  <a:pt x="952703" y="458239"/>
                </a:lnTo>
                <a:lnTo>
                  <a:pt x="896306" y="468510"/>
                </a:lnTo>
                <a:lnTo>
                  <a:pt x="837029" y="476713"/>
                </a:lnTo>
                <a:lnTo>
                  <a:pt x="775196" y="482724"/>
                </a:lnTo>
                <a:lnTo>
                  <a:pt x="711132" y="486420"/>
                </a:lnTo>
                <a:lnTo>
                  <a:pt x="645160" y="487680"/>
                </a:lnTo>
                <a:lnTo>
                  <a:pt x="579187" y="486420"/>
                </a:lnTo>
                <a:lnTo>
                  <a:pt x="515123" y="482724"/>
                </a:lnTo>
                <a:lnTo>
                  <a:pt x="453290" y="476713"/>
                </a:lnTo>
                <a:lnTo>
                  <a:pt x="394013" y="468510"/>
                </a:lnTo>
                <a:lnTo>
                  <a:pt x="337616" y="458239"/>
                </a:lnTo>
                <a:lnTo>
                  <a:pt x="284422" y="446023"/>
                </a:lnTo>
                <a:lnTo>
                  <a:pt x="234757" y="431982"/>
                </a:lnTo>
                <a:lnTo>
                  <a:pt x="188944" y="416242"/>
                </a:lnTo>
                <a:lnTo>
                  <a:pt x="147307" y="398924"/>
                </a:lnTo>
                <a:lnTo>
                  <a:pt x="110170" y="380151"/>
                </a:lnTo>
                <a:lnTo>
                  <a:pt x="50692" y="338732"/>
                </a:lnTo>
                <a:lnTo>
                  <a:pt x="13105" y="292968"/>
                </a:lnTo>
                <a:lnTo>
                  <a:pt x="0" y="243840"/>
                </a:lnTo>
                <a:close/>
              </a:path>
            </a:pathLst>
          </a:custGeom>
          <a:ln w="30480">
            <a:solidFill>
              <a:srgbClr val="7E7E7E"/>
            </a:solidFill>
            <a:prstDash val="sysDash"/>
          </a:ln>
        </p:spPr>
        <p:txBody>
          <a:bodyPr wrap="square" lIns="0" tIns="0" rIns="0" bIns="0" rtlCol="0"/>
          <a:lstStyle/>
          <a:p>
            <a:endParaRPr/>
          </a:p>
        </p:txBody>
      </p:sp>
      <p:sp>
        <p:nvSpPr>
          <p:cNvPr id="80" name="object 80"/>
          <p:cNvSpPr txBox="1"/>
          <p:nvPr/>
        </p:nvSpPr>
        <p:spPr>
          <a:xfrm>
            <a:off x="6247129" y="3847401"/>
            <a:ext cx="634365" cy="196850"/>
          </a:xfrm>
          <a:prstGeom prst="rect">
            <a:avLst/>
          </a:prstGeom>
        </p:spPr>
        <p:txBody>
          <a:bodyPr vert="horz" wrap="square" lIns="0" tIns="15240" rIns="0" bIns="0" rtlCol="0">
            <a:spAutoFit/>
          </a:bodyPr>
          <a:lstStyle/>
          <a:p>
            <a:pPr marL="12700">
              <a:lnSpc>
                <a:spcPct val="100000"/>
              </a:lnSpc>
              <a:spcBef>
                <a:spcPts val="120"/>
              </a:spcBef>
            </a:pPr>
            <a:r>
              <a:rPr sz="1100" b="1" spc="15" dirty="0">
                <a:solidFill>
                  <a:srgbClr val="585858"/>
                </a:solidFill>
                <a:latin typeface="Calibri"/>
                <a:cs typeface="Calibri"/>
              </a:rPr>
              <a:t>Consumer</a:t>
            </a:r>
            <a:endParaRPr sz="1100">
              <a:latin typeface="Calibri"/>
              <a:cs typeface="Calibri"/>
            </a:endParaRPr>
          </a:p>
        </p:txBody>
      </p:sp>
      <p:sp>
        <p:nvSpPr>
          <p:cNvPr id="81" name="object 81"/>
          <p:cNvSpPr/>
          <p:nvPr/>
        </p:nvSpPr>
        <p:spPr>
          <a:xfrm>
            <a:off x="5821679" y="3942079"/>
            <a:ext cx="253999" cy="213359"/>
          </a:xfrm>
          <a:prstGeom prst="rect">
            <a:avLst/>
          </a:prstGeom>
          <a:blipFill>
            <a:blip r:embed="rId15" cstate="print"/>
            <a:stretch>
              <a:fillRect/>
            </a:stretch>
          </a:blipFill>
        </p:spPr>
        <p:txBody>
          <a:bodyPr wrap="square" lIns="0" tIns="0" rIns="0" bIns="0" rtlCol="0"/>
          <a:lstStyle/>
          <a:p>
            <a:endParaRPr/>
          </a:p>
        </p:txBody>
      </p:sp>
      <p:sp>
        <p:nvSpPr>
          <p:cNvPr id="82" name="object 82"/>
          <p:cNvSpPr/>
          <p:nvPr/>
        </p:nvSpPr>
        <p:spPr>
          <a:xfrm>
            <a:off x="7086600" y="3876040"/>
            <a:ext cx="223520" cy="182880"/>
          </a:xfrm>
          <a:prstGeom prst="rect">
            <a:avLst/>
          </a:prstGeom>
          <a:blipFill>
            <a:blip r:embed="rId11" cstate="print"/>
            <a:stretch>
              <a:fillRect/>
            </a:stretch>
          </a:blipFill>
        </p:spPr>
        <p:txBody>
          <a:bodyPr wrap="square" lIns="0" tIns="0" rIns="0" bIns="0" rtlCol="0"/>
          <a:lstStyle/>
          <a:p>
            <a:endParaRPr/>
          </a:p>
        </p:txBody>
      </p:sp>
      <p:sp>
        <p:nvSpPr>
          <p:cNvPr id="83" name="object 83"/>
          <p:cNvSpPr/>
          <p:nvPr/>
        </p:nvSpPr>
        <p:spPr>
          <a:xfrm>
            <a:off x="7086600" y="3906520"/>
            <a:ext cx="223520" cy="30480"/>
          </a:xfrm>
          <a:custGeom>
            <a:avLst/>
            <a:gdLst/>
            <a:ahLst/>
            <a:cxnLst/>
            <a:rect l="l" t="t" r="r" b="b"/>
            <a:pathLst>
              <a:path w="223520" h="30479">
                <a:moveTo>
                  <a:pt x="223520" y="0"/>
                </a:moveTo>
                <a:lnTo>
                  <a:pt x="214737" y="11888"/>
                </a:lnTo>
                <a:lnTo>
                  <a:pt x="190785" y="21574"/>
                </a:lnTo>
                <a:lnTo>
                  <a:pt x="155261" y="28092"/>
                </a:lnTo>
                <a:lnTo>
                  <a:pt x="111759" y="30479"/>
                </a:lnTo>
                <a:lnTo>
                  <a:pt x="68258" y="28092"/>
                </a:lnTo>
                <a:lnTo>
                  <a:pt x="32734" y="21574"/>
                </a:lnTo>
                <a:lnTo>
                  <a:pt x="8782" y="11888"/>
                </a:lnTo>
                <a:lnTo>
                  <a:pt x="0" y="0"/>
                </a:lnTo>
              </a:path>
            </a:pathLst>
          </a:custGeom>
          <a:ln w="30480">
            <a:solidFill>
              <a:srgbClr val="F79546"/>
            </a:solidFill>
          </a:ln>
        </p:spPr>
        <p:txBody>
          <a:bodyPr wrap="square" lIns="0" tIns="0" rIns="0" bIns="0" rtlCol="0"/>
          <a:lstStyle/>
          <a:p>
            <a:endParaRPr/>
          </a:p>
        </p:txBody>
      </p:sp>
      <p:sp>
        <p:nvSpPr>
          <p:cNvPr id="84" name="object 84"/>
          <p:cNvSpPr/>
          <p:nvPr/>
        </p:nvSpPr>
        <p:spPr>
          <a:xfrm>
            <a:off x="7086600" y="3876040"/>
            <a:ext cx="223520" cy="182880"/>
          </a:xfrm>
          <a:custGeom>
            <a:avLst/>
            <a:gdLst/>
            <a:ahLst/>
            <a:cxnLst/>
            <a:rect l="l" t="t" r="r" b="b"/>
            <a:pathLst>
              <a:path w="223520" h="182879">
                <a:moveTo>
                  <a:pt x="0" y="30480"/>
                </a:moveTo>
                <a:lnTo>
                  <a:pt x="8782" y="18591"/>
                </a:lnTo>
                <a:lnTo>
                  <a:pt x="32734" y="8905"/>
                </a:lnTo>
                <a:lnTo>
                  <a:pt x="68258" y="2387"/>
                </a:lnTo>
                <a:lnTo>
                  <a:pt x="111759" y="0"/>
                </a:lnTo>
                <a:lnTo>
                  <a:pt x="155261" y="2387"/>
                </a:lnTo>
                <a:lnTo>
                  <a:pt x="190785" y="8905"/>
                </a:lnTo>
                <a:lnTo>
                  <a:pt x="214737" y="18591"/>
                </a:lnTo>
                <a:lnTo>
                  <a:pt x="223520" y="30480"/>
                </a:lnTo>
                <a:lnTo>
                  <a:pt x="223520" y="152400"/>
                </a:lnTo>
                <a:lnTo>
                  <a:pt x="214737" y="164288"/>
                </a:lnTo>
                <a:lnTo>
                  <a:pt x="190785" y="173974"/>
                </a:lnTo>
                <a:lnTo>
                  <a:pt x="155261" y="180492"/>
                </a:lnTo>
                <a:lnTo>
                  <a:pt x="111759" y="182880"/>
                </a:lnTo>
                <a:lnTo>
                  <a:pt x="68258" y="180492"/>
                </a:lnTo>
                <a:lnTo>
                  <a:pt x="32734" y="173974"/>
                </a:lnTo>
                <a:lnTo>
                  <a:pt x="8782" y="164288"/>
                </a:lnTo>
                <a:lnTo>
                  <a:pt x="0" y="152400"/>
                </a:lnTo>
                <a:lnTo>
                  <a:pt x="0" y="30480"/>
                </a:lnTo>
                <a:close/>
              </a:path>
            </a:pathLst>
          </a:custGeom>
          <a:ln w="30480">
            <a:solidFill>
              <a:srgbClr val="F79546"/>
            </a:solidFill>
          </a:ln>
        </p:spPr>
        <p:txBody>
          <a:bodyPr wrap="square" lIns="0" tIns="0" rIns="0" bIns="0" rtlCol="0"/>
          <a:lstStyle/>
          <a:p>
            <a:endParaRPr/>
          </a:p>
        </p:txBody>
      </p:sp>
      <p:sp>
        <p:nvSpPr>
          <p:cNvPr id="85" name="object 85"/>
          <p:cNvSpPr/>
          <p:nvPr/>
        </p:nvSpPr>
        <p:spPr>
          <a:xfrm>
            <a:off x="6553200" y="4124959"/>
            <a:ext cx="254000" cy="213359"/>
          </a:xfrm>
          <a:prstGeom prst="rect">
            <a:avLst/>
          </a:prstGeom>
          <a:blipFill>
            <a:blip r:embed="rId10" cstate="print"/>
            <a:stretch>
              <a:fillRect/>
            </a:stretch>
          </a:blipFill>
        </p:spPr>
        <p:txBody>
          <a:bodyPr wrap="square" lIns="0" tIns="0" rIns="0" bIns="0" rtlCol="0"/>
          <a:lstStyle/>
          <a:p>
            <a:endParaRPr/>
          </a:p>
        </p:txBody>
      </p:sp>
      <p:sp>
        <p:nvSpPr>
          <p:cNvPr id="86" name="object 86"/>
          <p:cNvSpPr txBox="1"/>
          <p:nvPr/>
        </p:nvSpPr>
        <p:spPr>
          <a:xfrm>
            <a:off x="714703" y="4472559"/>
            <a:ext cx="9698027" cy="1503617"/>
          </a:xfrm>
          <a:prstGeom prst="rect">
            <a:avLst/>
          </a:prstGeom>
        </p:spPr>
        <p:txBody>
          <a:bodyPr vert="horz" wrap="square" lIns="0" tIns="13335" rIns="0" bIns="0" rtlCol="0">
            <a:spAutoFit/>
          </a:bodyPr>
          <a:lstStyle/>
          <a:p>
            <a:pPr marL="469900" indent="-457200">
              <a:lnSpc>
                <a:spcPct val="100000"/>
              </a:lnSpc>
              <a:spcBef>
                <a:spcPts val="105"/>
              </a:spcBef>
              <a:buFont typeface="Arial"/>
              <a:buChar char="•"/>
              <a:tabLst>
                <a:tab pos="469900" algn="l"/>
                <a:tab pos="470534" algn="l"/>
              </a:tabLst>
            </a:pPr>
            <a:r>
              <a:rPr lang="en-US" sz="2400" dirty="0">
                <a:latin typeface="Calibri"/>
                <a:cs typeface="Calibri"/>
              </a:rPr>
              <a:t>P</a:t>
            </a:r>
            <a:r>
              <a:rPr sz="2400" dirty="0">
                <a:latin typeface="Calibri"/>
                <a:cs typeface="Calibri"/>
              </a:rPr>
              <a:t>rovincial analytics </a:t>
            </a:r>
            <a:r>
              <a:rPr sz="2400" spc="-15" dirty="0">
                <a:latin typeface="Calibri"/>
                <a:cs typeface="Calibri"/>
              </a:rPr>
              <a:t>platform, </a:t>
            </a:r>
            <a:r>
              <a:rPr sz="2400" spc="5" dirty="0">
                <a:latin typeface="Calibri"/>
                <a:cs typeface="Calibri"/>
              </a:rPr>
              <a:t>public </a:t>
            </a:r>
            <a:r>
              <a:rPr sz="2400" dirty="0">
                <a:latin typeface="Calibri"/>
                <a:cs typeface="Calibri"/>
              </a:rPr>
              <a:t>asset</a:t>
            </a:r>
          </a:p>
          <a:p>
            <a:pPr marL="469900" indent="-457200">
              <a:lnSpc>
                <a:spcPct val="100000"/>
              </a:lnSpc>
              <a:spcBef>
                <a:spcPts val="85"/>
              </a:spcBef>
              <a:buFont typeface="Arial"/>
              <a:buChar char="•"/>
              <a:tabLst>
                <a:tab pos="469900" algn="l"/>
                <a:tab pos="470534" algn="l"/>
              </a:tabLst>
            </a:pPr>
            <a:r>
              <a:rPr sz="2400" spc="-15" dirty="0">
                <a:latin typeface="Calibri"/>
                <a:cs typeface="Calibri"/>
              </a:rPr>
              <a:t>Federated </a:t>
            </a:r>
            <a:r>
              <a:rPr sz="2400" spc="-5" dirty="0">
                <a:latin typeface="Calibri"/>
                <a:cs typeface="Calibri"/>
              </a:rPr>
              <a:t>system, </a:t>
            </a:r>
            <a:r>
              <a:rPr sz="2400" spc="5" dirty="0">
                <a:latin typeface="Calibri"/>
                <a:cs typeface="Calibri"/>
              </a:rPr>
              <a:t>on-demand discovery </a:t>
            </a:r>
            <a:r>
              <a:rPr sz="2400" dirty="0">
                <a:latin typeface="Calibri"/>
                <a:cs typeface="Calibri"/>
              </a:rPr>
              <a:t>&amp;</a:t>
            </a:r>
            <a:r>
              <a:rPr sz="2400" spc="-325" dirty="0">
                <a:latin typeface="Calibri"/>
                <a:cs typeface="Calibri"/>
              </a:rPr>
              <a:t> </a:t>
            </a:r>
            <a:r>
              <a:rPr sz="2400" spc="-20" dirty="0">
                <a:latin typeface="Calibri"/>
                <a:cs typeface="Calibri"/>
              </a:rPr>
              <a:t>aggregation</a:t>
            </a:r>
            <a:endParaRPr sz="2400" dirty="0">
              <a:latin typeface="Calibri"/>
              <a:cs typeface="Calibri"/>
            </a:endParaRPr>
          </a:p>
          <a:p>
            <a:pPr marL="469900" indent="-457200">
              <a:lnSpc>
                <a:spcPct val="100000"/>
              </a:lnSpc>
              <a:spcBef>
                <a:spcPts val="5"/>
              </a:spcBef>
              <a:buFont typeface="Arial"/>
              <a:buChar char="•"/>
              <a:tabLst>
                <a:tab pos="469900" algn="l"/>
                <a:tab pos="470534" algn="l"/>
              </a:tabLst>
            </a:pPr>
            <a:r>
              <a:rPr sz="2400" spc="-20" dirty="0">
                <a:latin typeface="Calibri"/>
                <a:cs typeface="Calibri"/>
              </a:rPr>
              <a:t>Trusted </a:t>
            </a:r>
            <a:r>
              <a:rPr sz="2400" spc="-10" dirty="0">
                <a:latin typeface="Calibri"/>
                <a:cs typeface="Calibri"/>
              </a:rPr>
              <a:t>external </a:t>
            </a:r>
            <a:r>
              <a:rPr sz="2400" spc="-5" dirty="0">
                <a:latin typeface="Calibri"/>
                <a:cs typeface="Calibri"/>
              </a:rPr>
              <a:t>third </a:t>
            </a:r>
            <a:r>
              <a:rPr sz="2400" spc="-15" dirty="0">
                <a:latin typeface="Calibri"/>
                <a:cs typeface="Calibri"/>
              </a:rPr>
              <a:t>party </a:t>
            </a:r>
            <a:r>
              <a:rPr sz="2400" spc="10" dirty="0">
                <a:latin typeface="Calibri"/>
                <a:cs typeface="Calibri"/>
              </a:rPr>
              <a:t>doing </a:t>
            </a:r>
            <a:r>
              <a:rPr sz="2400" spc="5" dirty="0">
                <a:latin typeface="Calibri"/>
                <a:cs typeface="Calibri"/>
              </a:rPr>
              <a:t>linking,</a:t>
            </a:r>
            <a:r>
              <a:rPr sz="2400" spc="-175" dirty="0">
                <a:latin typeface="Calibri"/>
                <a:cs typeface="Calibri"/>
              </a:rPr>
              <a:t> </a:t>
            </a:r>
            <a:r>
              <a:rPr sz="2400" spc="5" dirty="0">
                <a:latin typeface="Calibri"/>
                <a:cs typeface="Calibri"/>
              </a:rPr>
              <a:t>de-identification</a:t>
            </a:r>
            <a:endParaRPr sz="2400" dirty="0">
              <a:latin typeface="Calibri"/>
              <a:cs typeface="Calibri"/>
            </a:endParaRPr>
          </a:p>
          <a:p>
            <a:pPr marL="469900" indent="-457200">
              <a:lnSpc>
                <a:spcPct val="100000"/>
              </a:lnSpc>
              <a:spcBef>
                <a:spcPts val="5"/>
              </a:spcBef>
              <a:buFont typeface="Arial"/>
              <a:buChar char="•"/>
              <a:tabLst>
                <a:tab pos="469900" algn="l"/>
                <a:tab pos="470534" algn="l"/>
              </a:tabLst>
            </a:pPr>
            <a:r>
              <a:rPr sz="2400" spc="-5" dirty="0">
                <a:latin typeface="Calibri"/>
                <a:cs typeface="Calibri"/>
              </a:rPr>
              <a:t>Streamlined data </a:t>
            </a:r>
            <a:r>
              <a:rPr sz="2400" spc="5" dirty="0">
                <a:latin typeface="Calibri"/>
                <a:cs typeface="Calibri"/>
              </a:rPr>
              <a:t>access</a:t>
            </a:r>
            <a:r>
              <a:rPr sz="2400" spc="-110" dirty="0">
                <a:latin typeface="Calibri"/>
                <a:cs typeface="Calibri"/>
              </a:rPr>
              <a:t> </a:t>
            </a:r>
            <a:r>
              <a:rPr sz="2400" spc="5" dirty="0">
                <a:latin typeface="Calibri"/>
                <a:cs typeface="Calibri"/>
              </a:rPr>
              <a:t>processes</a:t>
            </a:r>
            <a:endParaRPr sz="2400" dirty="0">
              <a:latin typeface="Calibri"/>
              <a:cs typeface="Calibri"/>
            </a:endParaRPr>
          </a:p>
        </p:txBody>
      </p:sp>
      <p:sp>
        <p:nvSpPr>
          <p:cNvPr id="87" name="TextBox 86"/>
          <p:cNvSpPr txBox="1"/>
          <p:nvPr/>
        </p:nvSpPr>
        <p:spPr>
          <a:xfrm>
            <a:off x="10070015" y="1955800"/>
            <a:ext cx="1939104" cy="923330"/>
          </a:xfrm>
          <a:prstGeom prst="rect">
            <a:avLst/>
          </a:prstGeom>
          <a:noFill/>
        </p:spPr>
        <p:txBody>
          <a:bodyPr wrap="square" rtlCol="0">
            <a:spAutoFit/>
          </a:bodyPr>
          <a:lstStyle/>
          <a:p>
            <a:r>
              <a:rPr lang="en-US" dirty="0"/>
              <a:t>Federated EMRs: CPCSSN-hosted at university</a:t>
            </a:r>
          </a:p>
        </p:txBody>
      </p:sp>
      <p:cxnSp>
        <p:nvCxnSpPr>
          <p:cNvPr id="89" name="Curved Connector 88"/>
          <p:cNvCxnSpPr>
            <a:stCxn id="87" idx="1"/>
          </p:cNvCxnSpPr>
          <p:nvPr/>
        </p:nvCxnSpPr>
        <p:spPr>
          <a:xfrm rot="10800000" flipV="1">
            <a:off x="9514839" y="2417464"/>
            <a:ext cx="555176" cy="22502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61139" y="3385494"/>
            <a:ext cx="2134174" cy="369332"/>
          </a:xfrm>
          <a:prstGeom prst="rect">
            <a:avLst/>
          </a:prstGeom>
          <a:noFill/>
        </p:spPr>
        <p:txBody>
          <a:bodyPr wrap="none" rtlCol="0">
            <a:spAutoFit/>
          </a:bodyPr>
          <a:lstStyle/>
          <a:p>
            <a:r>
              <a:rPr lang="en-US" dirty="0"/>
              <a:t>Trusted third party</a:t>
            </a:r>
          </a:p>
        </p:txBody>
      </p:sp>
      <p:cxnSp>
        <p:nvCxnSpPr>
          <p:cNvPr id="93" name="Curved Connector 92"/>
          <p:cNvCxnSpPr/>
          <p:nvPr/>
        </p:nvCxnSpPr>
        <p:spPr>
          <a:xfrm flipV="1">
            <a:off x="2808141" y="3657600"/>
            <a:ext cx="426721" cy="66040"/>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4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077" y="480912"/>
            <a:ext cx="8596668" cy="921657"/>
          </a:xfrm>
        </p:spPr>
        <p:txBody>
          <a:bodyPr/>
          <a:lstStyle/>
          <a:p>
            <a:r>
              <a:rPr lang="en-US" dirty="0">
                <a:solidFill>
                  <a:schemeClr val="tx1"/>
                </a:solidFill>
              </a:rPr>
              <a:t>Kristina visits primary care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3116" y="2312988"/>
            <a:ext cx="2364713" cy="3152951"/>
          </a:xfrm>
        </p:spPr>
      </p:pic>
      <p:sp>
        <p:nvSpPr>
          <p:cNvPr id="5" name="TextBox 4"/>
          <p:cNvSpPr txBox="1"/>
          <p:nvPr/>
        </p:nvSpPr>
        <p:spPr>
          <a:xfrm>
            <a:off x="582991" y="1402569"/>
            <a:ext cx="6298519" cy="646331"/>
          </a:xfrm>
          <a:prstGeom prst="rect">
            <a:avLst/>
          </a:prstGeom>
          <a:noFill/>
        </p:spPr>
        <p:txBody>
          <a:bodyPr wrap="none" rtlCol="0">
            <a:spAutoFit/>
          </a:bodyPr>
          <a:lstStyle/>
          <a:p>
            <a:r>
              <a:rPr lang="en-US" dirty="0"/>
              <a:t>Female, 39 years of age</a:t>
            </a:r>
          </a:p>
          <a:p>
            <a:r>
              <a:rPr lang="en-US" dirty="0"/>
              <a:t>-pain on peeing, dysuria, feeling unwell, urinary frequency</a:t>
            </a:r>
          </a:p>
        </p:txBody>
      </p:sp>
      <p:sp>
        <p:nvSpPr>
          <p:cNvPr id="6" name="object 3"/>
          <p:cNvSpPr/>
          <p:nvPr/>
        </p:nvSpPr>
        <p:spPr>
          <a:xfrm>
            <a:off x="3780971" y="2312988"/>
            <a:ext cx="2001709" cy="3282269"/>
          </a:xfrm>
          <a:prstGeom prst="rect">
            <a:avLst/>
          </a:prstGeom>
          <a:blipFill>
            <a:blip r:embed="rId4" cstate="print"/>
            <a:stretch>
              <a:fillRect/>
            </a:stretch>
          </a:blipFill>
        </p:spPr>
        <p:txBody>
          <a:bodyPr wrap="square" lIns="0" tIns="0" rIns="0" bIns="0" rtlCol="0"/>
          <a:lstStyle/>
          <a:p>
            <a:endParaRPr/>
          </a:p>
        </p:txBody>
      </p:sp>
      <p:sp>
        <p:nvSpPr>
          <p:cNvPr id="13" name="object 8"/>
          <p:cNvSpPr/>
          <p:nvPr/>
        </p:nvSpPr>
        <p:spPr>
          <a:xfrm>
            <a:off x="3732250" y="2896084"/>
            <a:ext cx="337185" cy="337185"/>
          </a:xfrm>
          <a:custGeom>
            <a:avLst/>
            <a:gdLst/>
            <a:ahLst/>
            <a:cxnLst/>
            <a:rect l="l" t="t" r="r" b="b"/>
            <a:pathLst>
              <a:path w="337185" h="337185">
                <a:moveTo>
                  <a:pt x="36195" y="96900"/>
                </a:moveTo>
                <a:lnTo>
                  <a:pt x="11303" y="96900"/>
                </a:lnTo>
                <a:lnTo>
                  <a:pt x="11303" y="331215"/>
                </a:lnTo>
                <a:lnTo>
                  <a:pt x="16891" y="336803"/>
                </a:lnTo>
                <a:lnTo>
                  <a:pt x="319913" y="336803"/>
                </a:lnTo>
                <a:lnTo>
                  <a:pt x="325500" y="331215"/>
                </a:lnTo>
                <a:lnTo>
                  <a:pt x="325500" y="313181"/>
                </a:lnTo>
                <a:lnTo>
                  <a:pt x="36195" y="313181"/>
                </a:lnTo>
                <a:lnTo>
                  <a:pt x="36195" y="96900"/>
                </a:lnTo>
                <a:close/>
              </a:path>
              <a:path w="337185" h="337185">
                <a:moveTo>
                  <a:pt x="223774" y="216280"/>
                </a:moveTo>
                <a:lnTo>
                  <a:pt x="113030" y="216280"/>
                </a:lnTo>
                <a:lnTo>
                  <a:pt x="108458" y="221868"/>
                </a:lnTo>
                <a:lnTo>
                  <a:pt x="108458" y="313181"/>
                </a:lnTo>
                <a:lnTo>
                  <a:pt x="132207" y="313181"/>
                </a:lnTo>
                <a:lnTo>
                  <a:pt x="132207" y="241045"/>
                </a:lnTo>
                <a:lnTo>
                  <a:pt x="228346" y="241045"/>
                </a:lnTo>
                <a:lnTo>
                  <a:pt x="228346" y="221868"/>
                </a:lnTo>
                <a:lnTo>
                  <a:pt x="223774" y="216280"/>
                </a:lnTo>
                <a:close/>
              </a:path>
              <a:path w="337185" h="337185">
                <a:moveTo>
                  <a:pt x="180848" y="241045"/>
                </a:moveTo>
                <a:lnTo>
                  <a:pt x="155956" y="241045"/>
                </a:lnTo>
                <a:lnTo>
                  <a:pt x="155956" y="313181"/>
                </a:lnTo>
                <a:lnTo>
                  <a:pt x="180848" y="313181"/>
                </a:lnTo>
                <a:lnTo>
                  <a:pt x="180848" y="241045"/>
                </a:lnTo>
                <a:close/>
              </a:path>
              <a:path w="337185" h="337185">
                <a:moveTo>
                  <a:pt x="228346" y="241045"/>
                </a:moveTo>
                <a:lnTo>
                  <a:pt x="204597" y="241045"/>
                </a:lnTo>
                <a:lnTo>
                  <a:pt x="204597" y="313181"/>
                </a:lnTo>
                <a:lnTo>
                  <a:pt x="228346" y="313181"/>
                </a:lnTo>
                <a:lnTo>
                  <a:pt x="228346" y="241045"/>
                </a:lnTo>
                <a:close/>
              </a:path>
              <a:path w="337185" h="337185">
                <a:moveTo>
                  <a:pt x="325500" y="96900"/>
                </a:moveTo>
                <a:lnTo>
                  <a:pt x="300609" y="96900"/>
                </a:lnTo>
                <a:lnTo>
                  <a:pt x="300609" y="313181"/>
                </a:lnTo>
                <a:lnTo>
                  <a:pt x="325500" y="313181"/>
                </a:lnTo>
                <a:lnTo>
                  <a:pt x="325500" y="96900"/>
                </a:lnTo>
                <a:close/>
              </a:path>
              <a:path w="337185" h="337185">
                <a:moveTo>
                  <a:pt x="79121" y="264667"/>
                </a:moveTo>
                <a:lnTo>
                  <a:pt x="65532" y="264667"/>
                </a:lnTo>
                <a:lnTo>
                  <a:pt x="59944" y="270382"/>
                </a:lnTo>
                <a:lnTo>
                  <a:pt x="59944" y="283844"/>
                </a:lnTo>
                <a:lnTo>
                  <a:pt x="65532" y="288416"/>
                </a:lnTo>
                <a:lnTo>
                  <a:pt x="79121" y="288416"/>
                </a:lnTo>
                <a:lnTo>
                  <a:pt x="83693" y="283844"/>
                </a:lnTo>
                <a:lnTo>
                  <a:pt x="83693" y="270382"/>
                </a:lnTo>
                <a:lnTo>
                  <a:pt x="79121" y="264667"/>
                </a:lnTo>
                <a:close/>
              </a:path>
              <a:path w="337185" h="337185">
                <a:moveTo>
                  <a:pt x="271272" y="264667"/>
                </a:moveTo>
                <a:lnTo>
                  <a:pt x="257683" y="264667"/>
                </a:lnTo>
                <a:lnTo>
                  <a:pt x="253111" y="270382"/>
                </a:lnTo>
                <a:lnTo>
                  <a:pt x="253111" y="283844"/>
                </a:lnTo>
                <a:lnTo>
                  <a:pt x="257683" y="288416"/>
                </a:lnTo>
                <a:lnTo>
                  <a:pt x="271272" y="288416"/>
                </a:lnTo>
                <a:lnTo>
                  <a:pt x="276860" y="283844"/>
                </a:lnTo>
                <a:lnTo>
                  <a:pt x="276860" y="270382"/>
                </a:lnTo>
                <a:lnTo>
                  <a:pt x="271272" y="264667"/>
                </a:lnTo>
                <a:close/>
              </a:path>
              <a:path w="337185" h="337185">
                <a:moveTo>
                  <a:pt x="79121" y="216280"/>
                </a:moveTo>
                <a:lnTo>
                  <a:pt x="65532" y="216280"/>
                </a:lnTo>
                <a:lnTo>
                  <a:pt x="59944" y="221868"/>
                </a:lnTo>
                <a:lnTo>
                  <a:pt x="59944" y="235457"/>
                </a:lnTo>
                <a:lnTo>
                  <a:pt x="65532" y="241045"/>
                </a:lnTo>
                <a:lnTo>
                  <a:pt x="79121" y="241045"/>
                </a:lnTo>
                <a:lnTo>
                  <a:pt x="83693" y="235457"/>
                </a:lnTo>
                <a:lnTo>
                  <a:pt x="83693" y="221868"/>
                </a:lnTo>
                <a:lnTo>
                  <a:pt x="79121" y="216280"/>
                </a:lnTo>
                <a:close/>
              </a:path>
              <a:path w="337185" h="337185">
                <a:moveTo>
                  <a:pt x="271272" y="216280"/>
                </a:moveTo>
                <a:lnTo>
                  <a:pt x="257683" y="216280"/>
                </a:lnTo>
                <a:lnTo>
                  <a:pt x="253111" y="221868"/>
                </a:lnTo>
                <a:lnTo>
                  <a:pt x="253111" y="235457"/>
                </a:lnTo>
                <a:lnTo>
                  <a:pt x="257683" y="241045"/>
                </a:lnTo>
                <a:lnTo>
                  <a:pt x="271272" y="241045"/>
                </a:lnTo>
                <a:lnTo>
                  <a:pt x="276860" y="235457"/>
                </a:lnTo>
                <a:lnTo>
                  <a:pt x="276860" y="221868"/>
                </a:lnTo>
                <a:lnTo>
                  <a:pt x="271272" y="216280"/>
                </a:lnTo>
                <a:close/>
              </a:path>
              <a:path w="337185" h="337185">
                <a:moveTo>
                  <a:pt x="79121" y="168909"/>
                </a:moveTo>
                <a:lnTo>
                  <a:pt x="65532" y="168909"/>
                </a:lnTo>
                <a:lnTo>
                  <a:pt x="59944" y="173481"/>
                </a:lnTo>
                <a:lnTo>
                  <a:pt x="59944" y="186943"/>
                </a:lnTo>
                <a:lnTo>
                  <a:pt x="65532" y="192658"/>
                </a:lnTo>
                <a:lnTo>
                  <a:pt x="79121" y="192658"/>
                </a:lnTo>
                <a:lnTo>
                  <a:pt x="83693" y="186943"/>
                </a:lnTo>
                <a:lnTo>
                  <a:pt x="83693" y="173481"/>
                </a:lnTo>
                <a:lnTo>
                  <a:pt x="79121" y="168909"/>
                </a:lnTo>
                <a:close/>
              </a:path>
              <a:path w="337185" h="337185">
                <a:moveTo>
                  <a:pt x="126619" y="168909"/>
                </a:moveTo>
                <a:lnTo>
                  <a:pt x="113030" y="168909"/>
                </a:lnTo>
                <a:lnTo>
                  <a:pt x="108458" y="173481"/>
                </a:lnTo>
                <a:lnTo>
                  <a:pt x="108458" y="186943"/>
                </a:lnTo>
                <a:lnTo>
                  <a:pt x="113030" y="192658"/>
                </a:lnTo>
                <a:lnTo>
                  <a:pt x="126619" y="192658"/>
                </a:lnTo>
                <a:lnTo>
                  <a:pt x="132207" y="186943"/>
                </a:lnTo>
                <a:lnTo>
                  <a:pt x="132207" y="173481"/>
                </a:lnTo>
                <a:lnTo>
                  <a:pt x="126619" y="168909"/>
                </a:lnTo>
                <a:close/>
              </a:path>
              <a:path w="337185" h="337185">
                <a:moveTo>
                  <a:pt x="175133" y="168909"/>
                </a:moveTo>
                <a:lnTo>
                  <a:pt x="161671" y="168909"/>
                </a:lnTo>
                <a:lnTo>
                  <a:pt x="155956" y="173481"/>
                </a:lnTo>
                <a:lnTo>
                  <a:pt x="155956" y="186943"/>
                </a:lnTo>
                <a:lnTo>
                  <a:pt x="161671" y="192658"/>
                </a:lnTo>
                <a:lnTo>
                  <a:pt x="175133" y="192658"/>
                </a:lnTo>
                <a:lnTo>
                  <a:pt x="180848" y="186943"/>
                </a:lnTo>
                <a:lnTo>
                  <a:pt x="180848" y="173481"/>
                </a:lnTo>
                <a:lnTo>
                  <a:pt x="175133" y="168909"/>
                </a:lnTo>
                <a:close/>
              </a:path>
              <a:path w="337185" h="337185">
                <a:moveTo>
                  <a:pt x="223774" y="168909"/>
                </a:moveTo>
                <a:lnTo>
                  <a:pt x="210185" y="168909"/>
                </a:lnTo>
                <a:lnTo>
                  <a:pt x="204597" y="173481"/>
                </a:lnTo>
                <a:lnTo>
                  <a:pt x="204597" y="186943"/>
                </a:lnTo>
                <a:lnTo>
                  <a:pt x="210185" y="192658"/>
                </a:lnTo>
                <a:lnTo>
                  <a:pt x="223774" y="192658"/>
                </a:lnTo>
                <a:lnTo>
                  <a:pt x="228346" y="186943"/>
                </a:lnTo>
                <a:lnTo>
                  <a:pt x="228346" y="173481"/>
                </a:lnTo>
                <a:lnTo>
                  <a:pt x="223774" y="168909"/>
                </a:lnTo>
                <a:close/>
              </a:path>
              <a:path w="337185" h="337185">
                <a:moveTo>
                  <a:pt x="271272" y="168909"/>
                </a:moveTo>
                <a:lnTo>
                  <a:pt x="257683" y="168909"/>
                </a:lnTo>
                <a:lnTo>
                  <a:pt x="253111" y="173481"/>
                </a:lnTo>
                <a:lnTo>
                  <a:pt x="253111" y="186943"/>
                </a:lnTo>
                <a:lnTo>
                  <a:pt x="257683" y="192658"/>
                </a:lnTo>
                <a:lnTo>
                  <a:pt x="271272" y="192658"/>
                </a:lnTo>
                <a:lnTo>
                  <a:pt x="276860" y="186943"/>
                </a:lnTo>
                <a:lnTo>
                  <a:pt x="276860" y="173481"/>
                </a:lnTo>
                <a:lnTo>
                  <a:pt x="271272" y="168909"/>
                </a:lnTo>
                <a:close/>
              </a:path>
              <a:path w="337185" h="337185">
                <a:moveTo>
                  <a:pt x="79121" y="120522"/>
                </a:moveTo>
                <a:lnTo>
                  <a:pt x="65532" y="120522"/>
                </a:lnTo>
                <a:lnTo>
                  <a:pt x="59944" y="126110"/>
                </a:lnTo>
                <a:lnTo>
                  <a:pt x="59944" y="139700"/>
                </a:lnTo>
                <a:lnTo>
                  <a:pt x="65532" y="144144"/>
                </a:lnTo>
                <a:lnTo>
                  <a:pt x="79121" y="144144"/>
                </a:lnTo>
                <a:lnTo>
                  <a:pt x="83693" y="139700"/>
                </a:lnTo>
                <a:lnTo>
                  <a:pt x="83693" y="126110"/>
                </a:lnTo>
                <a:lnTo>
                  <a:pt x="79121" y="120522"/>
                </a:lnTo>
                <a:close/>
              </a:path>
              <a:path w="337185" h="337185">
                <a:moveTo>
                  <a:pt x="126619" y="120522"/>
                </a:moveTo>
                <a:lnTo>
                  <a:pt x="113030" y="120522"/>
                </a:lnTo>
                <a:lnTo>
                  <a:pt x="108458" y="126110"/>
                </a:lnTo>
                <a:lnTo>
                  <a:pt x="108458" y="139700"/>
                </a:lnTo>
                <a:lnTo>
                  <a:pt x="113030" y="144144"/>
                </a:lnTo>
                <a:lnTo>
                  <a:pt x="126619" y="144144"/>
                </a:lnTo>
                <a:lnTo>
                  <a:pt x="132207" y="139700"/>
                </a:lnTo>
                <a:lnTo>
                  <a:pt x="132207" y="126110"/>
                </a:lnTo>
                <a:lnTo>
                  <a:pt x="126619" y="120522"/>
                </a:lnTo>
                <a:close/>
              </a:path>
              <a:path w="337185" h="337185">
                <a:moveTo>
                  <a:pt x="223774" y="120522"/>
                </a:moveTo>
                <a:lnTo>
                  <a:pt x="210185" y="120522"/>
                </a:lnTo>
                <a:lnTo>
                  <a:pt x="204597" y="126110"/>
                </a:lnTo>
                <a:lnTo>
                  <a:pt x="204597" y="139700"/>
                </a:lnTo>
                <a:lnTo>
                  <a:pt x="210185" y="144144"/>
                </a:lnTo>
                <a:lnTo>
                  <a:pt x="223774" y="144144"/>
                </a:lnTo>
                <a:lnTo>
                  <a:pt x="228346" y="139700"/>
                </a:lnTo>
                <a:lnTo>
                  <a:pt x="228346" y="126110"/>
                </a:lnTo>
                <a:lnTo>
                  <a:pt x="223774" y="120522"/>
                </a:lnTo>
                <a:close/>
              </a:path>
              <a:path w="337185" h="337185">
                <a:moveTo>
                  <a:pt x="271272" y="120522"/>
                </a:moveTo>
                <a:lnTo>
                  <a:pt x="257683" y="120522"/>
                </a:lnTo>
                <a:lnTo>
                  <a:pt x="253111" y="126110"/>
                </a:lnTo>
                <a:lnTo>
                  <a:pt x="253111" y="139700"/>
                </a:lnTo>
                <a:lnTo>
                  <a:pt x="257683" y="144144"/>
                </a:lnTo>
                <a:lnTo>
                  <a:pt x="271272" y="144144"/>
                </a:lnTo>
                <a:lnTo>
                  <a:pt x="276860" y="139700"/>
                </a:lnTo>
                <a:lnTo>
                  <a:pt x="276860" y="126110"/>
                </a:lnTo>
                <a:lnTo>
                  <a:pt x="271272" y="120522"/>
                </a:lnTo>
                <a:close/>
              </a:path>
              <a:path w="337185" h="337185">
                <a:moveTo>
                  <a:pt x="180848" y="96900"/>
                </a:moveTo>
                <a:lnTo>
                  <a:pt x="155956" y="96900"/>
                </a:lnTo>
                <a:lnTo>
                  <a:pt x="155956" y="114934"/>
                </a:lnTo>
                <a:lnTo>
                  <a:pt x="161671" y="120522"/>
                </a:lnTo>
                <a:lnTo>
                  <a:pt x="175133" y="120522"/>
                </a:lnTo>
                <a:lnTo>
                  <a:pt x="180848" y="114934"/>
                </a:lnTo>
                <a:lnTo>
                  <a:pt x="180848" y="96900"/>
                </a:lnTo>
                <a:close/>
              </a:path>
              <a:path w="337185" h="337185">
                <a:moveTo>
                  <a:pt x="247523" y="0"/>
                </a:moveTo>
                <a:lnTo>
                  <a:pt x="89281" y="0"/>
                </a:lnTo>
                <a:lnTo>
                  <a:pt x="83693" y="5587"/>
                </a:lnTo>
                <a:lnTo>
                  <a:pt x="83693" y="72135"/>
                </a:lnTo>
                <a:lnTo>
                  <a:pt x="4572" y="72135"/>
                </a:lnTo>
                <a:lnTo>
                  <a:pt x="0" y="77724"/>
                </a:lnTo>
                <a:lnTo>
                  <a:pt x="0" y="91185"/>
                </a:lnTo>
                <a:lnTo>
                  <a:pt x="4572" y="96900"/>
                </a:lnTo>
                <a:lnTo>
                  <a:pt x="102870" y="96900"/>
                </a:lnTo>
                <a:lnTo>
                  <a:pt x="108458" y="91185"/>
                </a:lnTo>
                <a:lnTo>
                  <a:pt x="108458" y="24764"/>
                </a:lnTo>
                <a:lnTo>
                  <a:pt x="253111" y="24764"/>
                </a:lnTo>
                <a:lnTo>
                  <a:pt x="253111" y="5587"/>
                </a:lnTo>
                <a:lnTo>
                  <a:pt x="247523" y="0"/>
                </a:lnTo>
                <a:close/>
              </a:path>
              <a:path w="337185" h="337185">
                <a:moveTo>
                  <a:pt x="198882" y="72135"/>
                </a:moveTo>
                <a:lnTo>
                  <a:pt x="137922" y="72135"/>
                </a:lnTo>
                <a:lnTo>
                  <a:pt x="132207" y="77724"/>
                </a:lnTo>
                <a:lnTo>
                  <a:pt x="132207" y="91185"/>
                </a:lnTo>
                <a:lnTo>
                  <a:pt x="137922" y="96900"/>
                </a:lnTo>
                <a:lnTo>
                  <a:pt x="198882" y="96900"/>
                </a:lnTo>
                <a:lnTo>
                  <a:pt x="204597" y="91185"/>
                </a:lnTo>
                <a:lnTo>
                  <a:pt x="204597" y="77724"/>
                </a:lnTo>
                <a:lnTo>
                  <a:pt x="198882" y="72135"/>
                </a:lnTo>
                <a:close/>
              </a:path>
              <a:path w="337185" h="337185">
                <a:moveTo>
                  <a:pt x="253111" y="24764"/>
                </a:moveTo>
                <a:lnTo>
                  <a:pt x="228346" y="24764"/>
                </a:lnTo>
                <a:lnTo>
                  <a:pt x="228346" y="91185"/>
                </a:lnTo>
                <a:lnTo>
                  <a:pt x="233934" y="96900"/>
                </a:lnTo>
                <a:lnTo>
                  <a:pt x="332232" y="96900"/>
                </a:lnTo>
                <a:lnTo>
                  <a:pt x="336804" y="91185"/>
                </a:lnTo>
                <a:lnTo>
                  <a:pt x="336804" y="77724"/>
                </a:lnTo>
                <a:lnTo>
                  <a:pt x="332232" y="72135"/>
                </a:lnTo>
                <a:lnTo>
                  <a:pt x="253111" y="72135"/>
                </a:lnTo>
                <a:lnTo>
                  <a:pt x="253111" y="24764"/>
                </a:lnTo>
                <a:close/>
              </a:path>
              <a:path w="337185" h="337185">
                <a:moveTo>
                  <a:pt x="175133" y="48387"/>
                </a:moveTo>
                <a:lnTo>
                  <a:pt x="161671" y="48387"/>
                </a:lnTo>
                <a:lnTo>
                  <a:pt x="155956" y="54101"/>
                </a:lnTo>
                <a:lnTo>
                  <a:pt x="155956" y="72135"/>
                </a:lnTo>
                <a:lnTo>
                  <a:pt x="180848" y="72135"/>
                </a:lnTo>
                <a:lnTo>
                  <a:pt x="180848" y="54101"/>
                </a:lnTo>
                <a:lnTo>
                  <a:pt x="175133" y="48387"/>
                </a:lnTo>
                <a:close/>
              </a:path>
            </a:pathLst>
          </a:custGeom>
          <a:solidFill>
            <a:srgbClr val="4185CF"/>
          </a:solidFill>
        </p:spPr>
        <p:txBody>
          <a:bodyPr wrap="square" lIns="0" tIns="0" rIns="0" bIns="0" rtlCol="0"/>
          <a:lstStyle/>
          <a:p>
            <a:endParaRPr/>
          </a:p>
        </p:txBody>
      </p:sp>
      <p:sp>
        <p:nvSpPr>
          <p:cNvPr id="14" name="object 20"/>
          <p:cNvSpPr/>
          <p:nvPr/>
        </p:nvSpPr>
        <p:spPr>
          <a:xfrm>
            <a:off x="9977700" y="4779342"/>
            <a:ext cx="368935" cy="365760"/>
          </a:xfrm>
          <a:custGeom>
            <a:avLst/>
            <a:gdLst/>
            <a:ahLst/>
            <a:cxnLst/>
            <a:rect l="l" t="t" r="r" b="b"/>
            <a:pathLst>
              <a:path w="368934" h="365760">
                <a:moveTo>
                  <a:pt x="304007" y="282828"/>
                </a:moveTo>
                <a:lnTo>
                  <a:pt x="264413" y="282828"/>
                </a:lnTo>
                <a:lnTo>
                  <a:pt x="342392" y="360552"/>
                </a:lnTo>
                <a:lnTo>
                  <a:pt x="345058" y="364489"/>
                </a:lnTo>
                <a:lnTo>
                  <a:pt x="348996" y="365760"/>
                </a:lnTo>
                <a:lnTo>
                  <a:pt x="356870" y="365760"/>
                </a:lnTo>
                <a:lnTo>
                  <a:pt x="359536" y="364489"/>
                </a:lnTo>
                <a:lnTo>
                  <a:pt x="362203" y="360552"/>
                </a:lnTo>
                <a:lnTo>
                  <a:pt x="368807" y="355218"/>
                </a:lnTo>
                <a:lnTo>
                  <a:pt x="368807" y="347344"/>
                </a:lnTo>
                <a:lnTo>
                  <a:pt x="304007" y="282828"/>
                </a:lnTo>
                <a:close/>
              </a:path>
              <a:path w="368934" h="365760">
                <a:moveTo>
                  <a:pt x="125602" y="64515"/>
                </a:moveTo>
                <a:lnTo>
                  <a:pt x="44957" y="64515"/>
                </a:lnTo>
                <a:lnTo>
                  <a:pt x="64770" y="85470"/>
                </a:lnTo>
                <a:lnTo>
                  <a:pt x="35686" y="114426"/>
                </a:lnTo>
                <a:lnTo>
                  <a:pt x="34417" y="115824"/>
                </a:lnTo>
                <a:lnTo>
                  <a:pt x="33020" y="117093"/>
                </a:lnTo>
                <a:lnTo>
                  <a:pt x="33020" y="119761"/>
                </a:lnTo>
                <a:lnTo>
                  <a:pt x="30352" y="122300"/>
                </a:lnTo>
                <a:lnTo>
                  <a:pt x="30352" y="126364"/>
                </a:lnTo>
                <a:lnTo>
                  <a:pt x="33020" y="130301"/>
                </a:lnTo>
                <a:lnTo>
                  <a:pt x="33020" y="131571"/>
                </a:lnTo>
                <a:lnTo>
                  <a:pt x="34417" y="132841"/>
                </a:lnTo>
                <a:lnTo>
                  <a:pt x="35686" y="134238"/>
                </a:lnTo>
                <a:lnTo>
                  <a:pt x="200913" y="298703"/>
                </a:lnTo>
                <a:lnTo>
                  <a:pt x="208914" y="298703"/>
                </a:lnTo>
                <a:lnTo>
                  <a:pt x="215519" y="293369"/>
                </a:lnTo>
                <a:lnTo>
                  <a:pt x="224662" y="282828"/>
                </a:lnTo>
                <a:lnTo>
                  <a:pt x="304007" y="282828"/>
                </a:lnTo>
                <a:lnTo>
                  <a:pt x="284225" y="263143"/>
                </a:lnTo>
                <a:lnTo>
                  <a:pt x="204850" y="263143"/>
                </a:lnTo>
                <a:lnTo>
                  <a:pt x="64770" y="124967"/>
                </a:lnTo>
                <a:lnTo>
                  <a:pt x="125602" y="64515"/>
                </a:lnTo>
                <a:close/>
              </a:path>
              <a:path w="368934" h="365760">
                <a:moveTo>
                  <a:pt x="264413" y="282828"/>
                </a:moveTo>
                <a:lnTo>
                  <a:pt x="224662" y="282828"/>
                </a:lnTo>
                <a:lnTo>
                  <a:pt x="235330" y="293369"/>
                </a:lnTo>
                <a:lnTo>
                  <a:pt x="237998" y="296037"/>
                </a:lnTo>
                <a:lnTo>
                  <a:pt x="240537" y="297306"/>
                </a:lnTo>
                <a:lnTo>
                  <a:pt x="248538" y="297306"/>
                </a:lnTo>
                <a:lnTo>
                  <a:pt x="252475" y="296037"/>
                </a:lnTo>
                <a:lnTo>
                  <a:pt x="255143" y="293369"/>
                </a:lnTo>
                <a:lnTo>
                  <a:pt x="264413" y="282828"/>
                </a:lnTo>
                <a:close/>
              </a:path>
              <a:path w="368934" h="365760">
                <a:moveTo>
                  <a:pt x="229997" y="248665"/>
                </a:moveTo>
                <a:lnTo>
                  <a:pt x="220725" y="248665"/>
                </a:lnTo>
                <a:lnTo>
                  <a:pt x="215519" y="253873"/>
                </a:lnTo>
                <a:lnTo>
                  <a:pt x="204850" y="263143"/>
                </a:lnTo>
                <a:lnTo>
                  <a:pt x="244601" y="263143"/>
                </a:lnTo>
                <a:lnTo>
                  <a:pt x="235330" y="253873"/>
                </a:lnTo>
                <a:lnTo>
                  <a:pt x="229997" y="248665"/>
                </a:lnTo>
                <a:close/>
              </a:path>
              <a:path w="368934" h="365760">
                <a:moveTo>
                  <a:pt x="284163" y="184150"/>
                </a:moveTo>
                <a:lnTo>
                  <a:pt x="244601" y="184150"/>
                </a:lnTo>
                <a:lnTo>
                  <a:pt x="264413" y="203962"/>
                </a:lnTo>
                <a:lnTo>
                  <a:pt x="255143" y="214502"/>
                </a:lnTo>
                <a:lnTo>
                  <a:pt x="252475" y="217042"/>
                </a:lnTo>
                <a:lnTo>
                  <a:pt x="251205" y="219710"/>
                </a:lnTo>
                <a:lnTo>
                  <a:pt x="251205" y="227583"/>
                </a:lnTo>
                <a:lnTo>
                  <a:pt x="252475" y="231520"/>
                </a:lnTo>
                <a:lnTo>
                  <a:pt x="264413" y="243458"/>
                </a:lnTo>
                <a:lnTo>
                  <a:pt x="244601" y="263143"/>
                </a:lnTo>
                <a:lnTo>
                  <a:pt x="284225" y="263143"/>
                </a:lnTo>
                <a:lnTo>
                  <a:pt x="294767" y="253873"/>
                </a:lnTo>
                <a:lnTo>
                  <a:pt x="297433" y="251332"/>
                </a:lnTo>
                <a:lnTo>
                  <a:pt x="298703" y="247395"/>
                </a:lnTo>
                <a:lnTo>
                  <a:pt x="298703" y="239394"/>
                </a:lnTo>
                <a:lnTo>
                  <a:pt x="297433" y="236854"/>
                </a:lnTo>
                <a:lnTo>
                  <a:pt x="284225" y="223646"/>
                </a:lnTo>
                <a:lnTo>
                  <a:pt x="294767" y="214502"/>
                </a:lnTo>
                <a:lnTo>
                  <a:pt x="297433" y="211836"/>
                </a:lnTo>
                <a:lnTo>
                  <a:pt x="298703" y="207899"/>
                </a:lnTo>
                <a:lnTo>
                  <a:pt x="298703" y="200025"/>
                </a:lnTo>
                <a:lnTo>
                  <a:pt x="297433" y="197357"/>
                </a:lnTo>
                <a:lnTo>
                  <a:pt x="284163" y="184150"/>
                </a:lnTo>
                <a:close/>
              </a:path>
              <a:path w="368934" h="365760">
                <a:moveTo>
                  <a:pt x="244608" y="144779"/>
                </a:moveTo>
                <a:lnTo>
                  <a:pt x="204850" y="144779"/>
                </a:lnTo>
                <a:lnTo>
                  <a:pt x="224662" y="164464"/>
                </a:lnTo>
                <a:lnTo>
                  <a:pt x="204850" y="184150"/>
                </a:lnTo>
                <a:lnTo>
                  <a:pt x="199644" y="189483"/>
                </a:lnTo>
                <a:lnTo>
                  <a:pt x="199644" y="198627"/>
                </a:lnTo>
                <a:lnTo>
                  <a:pt x="204850" y="203962"/>
                </a:lnTo>
                <a:lnTo>
                  <a:pt x="207518" y="206501"/>
                </a:lnTo>
                <a:lnTo>
                  <a:pt x="211454" y="207899"/>
                </a:lnTo>
                <a:lnTo>
                  <a:pt x="218058" y="207899"/>
                </a:lnTo>
                <a:lnTo>
                  <a:pt x="222123" y="206501"/>
                </a:lnTo>
                <a:lnTo>
                  <a:pt x="244601" y="184150"/>
                </a:lnTo>
                <a:lnTo>
                  <a:pt x="284163" y="184150"/>
                </a:lnTo>
                <a:lnTo>
                  <a:pt x="244608" y="144779"/>
                </a:lnTo>
                <a:close/>
              </a:path>
              <a:path w="368934" h="365760">
                <a:moveTo>
                  <a:pt x="204925" y="105282"/>
                </a:moveTo>
                <a:lnTo>
                  <a:pt x="165226" y="105282"/>
                </a:lnTo>
                <a:lnTo>
                  <a:pt x="185038" y="124967"/>
                </a:lnTo>
                <a:lnTo>
                  <a:pt x="165226" y="144779"/>
                </a:lnTo>
                <a:lnTo>
                  <a:pt x="159893" y="149987"/>
                </a:lnTo>
                <a:lnTo>
                  <a:pt x="159893" y="159257"/>
                </a:lnTo>
                <a:lnTo>
                  <a:pt x="165226" y="164464"/>
                </a:lnTo>
                <a:lnTo>
                  <a:pt x="167894" y="167131"/>
                </a:lnTo>
                <a:lnTo>
                  <a:pt x="171830" y="168401"/>
                </a:lnTo>
                <a:lnTo>
                  <a:pt x="178434" y="168401"/>
                </a:lnTo>
                <a:lnTo>
                  <a:pt x="182372" y="167131"/>
                </a:lnTo>
                <a:lnTo>
                  <a:pt x="204850" y="144779"/>
                </a:lnTo>
                <a:lnTo>
                  <a:pt x="244608" y="144779"/>
                </a:lnTo>
                <a:lnTo>
                  <a:pt x="204925" y="105282"/>
                </a:lnTo>
                <a:close/>
              </a:path>
              <a:path w="368934" h="365760">
                <a:moveTo>
                  <a:pt x="129539" y="30225"/>
                </a:moveTo>
                <a:lnTo>
                  <a:pt x="120269" y="30225"/>
                </a:lnTo>
                <a:lnTo>
                  <a:pt x="115061" y="35560"/>
                </a:lnTo>
                <a:lnTo>
                  <a:pt x="85978" y="64515"/>
                </a:lnTo>
                <a:lnTo>
                  <a:pt x="125602" y="64515"/>
                </a:lnTo>
                <a:lnTo>
                  <a:pt x="145414" y="85470"/>
                </a:lnTo>
                <a:lnTo>
                  <a:pt x="125602" y="105282"/>
                </a:lnTo>
                <a:lnTo>
                  <a:pt x="120269" y="110489"/>
                </a:lnTo>
                <a:lnTo>
                  <a:pt x="120269" y="119761"/>
                </a:lnTo>
                <a:lnTo>
                  <a:pt x="125602" y="124967"/>
                </a:lnTo>
                <a:lnTo>
                  <a:pt x="128270" y="127635"/>
                </a:lnTo>
                <a:lnTo>
                  <a:pt x="132206" y="128904"/>
                </a:lnTo>
                <a:lnTo>
                  <a:pt x="138810" y="128904"/>
                </a:lnTo>
                <a:lnTo>
                  <a:pt x="142748" y="127635"/>
                </a:lnTo>
                <a:lnTo>
                  <a:pt x="165226" y="105282"/>
                </a:lnTo>
                <a:lnTo>
                  <a:pt x="204925" y="105282"/>
                </a:lnTo>
                <a:lnTo>
                  <a:pt x="129539" y="30225"/>
                </a:lnTo>
                <a:close/>
              </a:path>
              <a:path w="368934" h="365760">
                <a:moveTo>
                  <a:pt x="79375" y="0"/>
                </a:moveTo>
                <a:lnTo>
                  <a:pt x="71374" y="0"/>
                </a:lnTo>
                <a:lnTo>
                  <a:pt x="64770" y="5206"/>
                </a:lnTo>
                <a:lnTo>
                  <a:pt x="5333" y="64515"/>
                </a:lnTo>
                <a:lnTo>
                  <a:pt x="0" y="70992"/>
                </a:lnTo>
                <a:lnTo>
                  <a:pt x="0" y="78993"/>
                </a:lnTo>
                <a:lnTo>
                  <a:pt x="5333" y="85470"/>
                </a:lnTo>
                <a:lnTo>
                  <a:pt x="7874" y="88137"/>
                </a:lnTo>
                <a:lnTo>
                  <a:pt x="11937" y="89407"/>
                </a:lnTo>
                <a:lnTo>
                  <a:pt x="19811" y="89407"/>
                </a:lnTo>
                <a:lnTo>
                  <a:pt x="22478" y="88137"/>
                </a:lnTo>
                <a:lnTo>
                  <a:pt x="25146" y="85470"/>
                </a:lnTo>
                <a:lnTo>
                  <a:pt x="44957" y="64515"/>
                </a:lnTo>
                <a:lnTo>
                  <a:pt x="85978" y="64515"/>
                </a:lnTo>
                <a:lnTo>
                  <a:pt x="64770" y="44703"/>
                </a:lnTo>
                <a:lnTo>
                  <a:pt x="85978" y="25018"/>
                </a:lnTo>
                <a:lnTo>
                  <a:pt x="91185" y="19685"/>
                </a:lnTo>
                <a:lnTo>
                  <a:pt x="91185" y="10540"/>
                </a:lnTo>
                <a:lnTo>
                  <a:pt x="85978" y="5206"/>
                </a:lnTo>
                <a:lnTo>
                  <a:pt x="79375" y="0"/>
                </a:lnTo>
                <a:close/>
              </a:path>
            </a:pathLst>
          </a:custGeom>
          <a:solidFill>
            <a:srgbClr val="4185CF"/>
          </a:solidFill>
        </p:spPr>
        <p:txBody>
          <a:bodyPr wrap="square" lIns="0" tIns="0" rIns="0" bIns="0" rtlCol="0"/>
          <a:lstStyle/>
          <a:p>
            <a:endParaRPr/>
          </a:p>
        </p:txBody>
      </p:sp>
      <p:sp>
        <p:nvSpPr>
          <p:cNvPr id="15" name="object 14"/>
          <p:cNvSpPr/>
          <p:nvPr/>
        </p:nvSpPr>
        <p:spPr>
          <a:xfrm>
            <a:off x="3732250" y="3711008"/>
            <a:ext cx="376555" cy="279400"/>
          </a:xfrm>
          <a:custGeom>
            <a:avLst/>
            <a:gdLst/>
            <a:ahLst/>
            <a:cxnLst/>
            <a:rect l="l" t="t" r="r" b="b"/>
            <a:pathLst>
              <a:path w="376555" h="279400">
                <a:moveTo>
                  <a:pt x="31750" y="0"/>
                </a:moveTo>
                <a:lnTo>
                  <a:pt x="4699" y="0"/>
                </a:lnTo>
                <a:lnTo>
                  <a:pt x="0" y="5968"/>
                </a:lnTo>
                <a:lnTo>
                  <a:pt x="0" y="20065"/>
                </a:lnTo>
                <a:lnTo>
                  <a:pt x="4699" y="24764"/>
                </a:lnTo>
                <a:lnTo>
                  <a:pt x="11811" y="24764"/>
                </a:lnTo>
                <a:lnTo>
                  <a:pt x="11811" y="202056"/>
                </a:lnTo>
                <a:lnTo>
                  <a:pt x="55245" y="202056"/>
                </a:lnTo>
                <a:lnTo>
                  <a:pt x="89408" y="258825"/>
                </a:lnTo>
                <a:lnTo>
                  <a:pt x="95942" y="267426"/>
                </a:lnTo>
                <a:lnTo>
                  <a:pt x="104441" y="273716"/>
                </a:lnTo>
                <a:lnTo>
                  <a:pt x="114250" y="277578"/>
                </a:lnTo>
                <a:lnTo>
                  <a:pt x="124714" y="278891"/>
                </a:lnTo>
                <a:lnTo>
                  <a:pt x="130556" y="278891"/>
                </a:lnTo>
                <a:lnTo>
                  <a:pt x="136398" y="277749"/>
                </a:lnTo>
                <a:lnTo>
                  <a:pt x="142367" y="274193"/>
                </a:lnTo>
                <a:lnTo>
                  <a:pt x="147066" y="271780"/>
                </a:lnTo>
                <a:lnTo>
                  <a:pt x="152908" y="265938"/>
                </a:lnTo>
                <a:lnTo>
                  <a:pt x="209423" y="265938"/>
                </a:lnTo>
                <a:lnTo>
                  <a:pt x="212979" y="261112"/>
                </a:lnTo>
                <a:lnTo>
                  <a:pt x="269572" y="261112"/>
                </a:lnTo>
                <a:lnTo>
                  <a:pt x="271557" y="258952"/>
                </a:lnTo>
                <a:lnTo>
                  <a:pt x="273145" y="256412"/>
                </a:lnTo>
                <a:lnTo>
                  <a:pt x="123571" y="256412"/>
                </a:lnTo>
                <a:lnTo>
                  <a:pt x="114046" y="251713"/>
                </a:lnTo>
                <a:lnTo>
                  <a:pt x="110617" y="245744"/>
                </a:lnTo>
                <a:lnTo>
                  <a:pt x="72898" y="183133"/>
                </a:lnTo>
                <a:lnTo>
                  <a:pt x="70612" y="178434"/>
                </a:lnTo>
                <a:lnTo>
                  <a:pt x="67056" y="176021"/>
                </a:lnTo>
                <a:lnTo>
                  <a:pt x="37592" y="176021"/>
                </a:lnTo>
                <a:lnTo>
                  <a:pt x="37592" y="62611"/>
                </a:lnTo>
                <a:lnTo>
                  <a:pt x="158474" y="62611"/>
                </a:lnTo>
                <a:lnTo>
                  <a:pt x="202311" y="38988"/>
                </a:lnTo>
                <a:lnTo>
                  <a:pt x="363474" y="38988"/>
                </a:lnTo>
                <a:lnTo>
                  <a:pt x="363474" y="37845"/>
                </a:lnTo>
                <a:lnTo>
                  <a:pt x="37592" y="37845"/>
                </a:lnTo>
                <a:lnTo>
                  <a:pt x="37592" y="5968"/>
                </a:lnTo>
                <a:lnTo>
                  <a:pt x="31750" y="0"/>
                </a:lnTo>
                <a:close/>
              </a:path>
              <a:path w="376555" h="279400">
                <a:moveTo>
                  <a:pt x="209423" y="265938"/>
                </a:moveTo>
                <a:lnTo>
                  <a:pt x="152908" y="265938"/>
                </a:lnTo>
                <a:lnTo>
                  <a:pt x="158831" y="270730"/>
                </a:lnTo>
                <a:lnTo>
                  <a:pt x="165719" y="274462"/>
                </a:lnTo>
                <a:lnTo>
                  <a:pt x="173249" y="276885"/>
                </a:lnTo>
                <a:lnTo>
                  <a:pt x="181102" y="277749"/>
                </a:lnTo>
                <a:lnTo>
                  <a:pt x="188214" y="277749"/>
                </a:lnTo>
                <a:lnTo>
                  <a:pt x="194056" y="275336"/>
                </a:lnTo>
                <a:lnTo>
                  <a:pt x="201168" y="271780"/>
                </a:lnTo>
                <a:lnTo>
                  <a:pt x="205867" y="269494"/>
                </a:lnTo>
                <a:lnTo>
                  <a:pt x="209423" y="265938"/>
                </a:lnTo>
                <a:close/>
              </a:path>
              <a:path w="376555" h="279400">
                <a:moveTo>
                  <a:pt x="269572" y="261112"/>
                </a:moveTo>
                <a:lnTo>
                  <a:pt x="212979" y="261112"/>
                </a:lnTo>
                <a:lnTo>
                  <a:pt x="218830" y="266692"/>
                </a:lnTo>
                <a:lnTo>
                  <a:pt x="225694" y="270795"/>
                </a:lnTo>
                <a:lnTo>
                  <a:pt x="233249" y="273327"/>
                </a:lnTo>
                <a:lnTo>
                  <a:pt x="241173" y="274193"/>
                </a:lnTo>
                <a:lnTo>
                  <a:pt x="248158" y="274193"/>
                </a:lnTo>
                <a:lnTo>
                  <a:pt x="255270" y="272922"/>
                </a:lnTo>
                <a:lnTo>
                  <a:pt x="261112" y="268224"/>
                </a:lnTo>
                <a:lnTo>
                  <a:pt x="266834" y="264088"/>
                </a:lnTo>
                <a:lnTo>
                  <a:pt x="269572" y="261112"/>
                </a:lnTo>
                <a:close/>
              </a:path>
              <a:path w="376555" h="279400">
                <a:moveTo>
                  <a:pt x="134112" y="200913"/>
                </a:moveTo>
                <a:lnTo>
                  <a:pt x="129412" y="204469"/>
                </a:lnTo>
                <a:lnTo>
                  <a:pt x="123571" y="208025"/>
                </a:lnTo>
                <a:lnTo>
                  <a:pt x="121158" y="216281"/>
                </a:lnTo>
                <a:lnTo>
                  <a:pt x="124714" y="222122"/>
                </a:lnTo>
                <a:lnTo>
                  <a:pt x="134112" y="235203"/>
                </a:lnTo>
                <a:lnTo>
                  <a:pt x="135255" y="237489"/>
                </a:lnTo>
                <a:lnTo>
                  <a:pt x="138811" y="247014"/>
                </a:lnTo>
                <a:lnTo>
                  <a:pt x="130556" y="252856"/>
                </a:lnTo>
                <a:lnTo>
                  <a:pt x="123571" y="256412"/>
                </a:lnTo>
                <a:lnTo>
                  <a:pt x="273145" y="256412"/>
                </a:lnTo>
                <a:lnTo>
                  <a:pt x="274574" y="254126"/>
                </a:lnTo>
                <a:lnTo>
                  <a:pt x="181102" y="254126"/>
                </a:lnTo>
                <a:lnTo>
                  <a:pt x="172974" y="251713"/>
                </a:lnTo>
                <a:lnTo>
                  <a:pt x="168275" y="245744"/>
                </a:lnTo>
                <a:lnTo>
                  <a:pt x="155321" y="222122"/>
                </a:lnTo>
                <a:lnTo>
                  <a:pt x="145923" y="208025"/>
                </a:lnTo>
                <a:lnTo>
                  <a:pt x="142367" y="202056"/>
                </a:lnTo>
                <a:lnTo>
                  <a:pt x="134112" y="200913"/>
                </a:lnTo>
                <a:close/>
              </a:path>
              <a:path w="376555" h="279400">
                <a:moveTo>
                  <a:pt x="179959" y="170180"/>
                </a:moveTo>
                <a:lnTo>
                  <a:pt x="172974" y="173736"/>
                </a:lnTo>
                <a:lnTo>
                  <a:pt x="167005" y="177291"/>
                </a:lnTo>
                <a:lnTo>
                  <a:pt x="165862" y="185546"/>
                </a:lnTo>
                <a:lnTo>
                  <a:pt x="169418" y="191388"/>
                </a:lnTo>
                <a:lnTo>
                  <a:pt x="192912" y="231647"/>
                </a:lnTo>
                <a:lnTo>
                  <a:pt x="195326" y="233933"/>
                </a:lnTo>
                <a:lnTo>
                  <a:pt x="195326" y="237489"/>
                </a:lnTo>
                <a:lnTo>
                  <a:pt x="194056" y="241045"/>
                </a:lnTo>
                <a:lnTo>
                  <a:pt x="194056" y="244601"/>
                </a:lnTo>
                <a:lnTo>
                  <a:pt x="191770" y="248157"/>
                </a:lnTo>
                <a:lnTo>
                  <a:pt x="188214" y="250570"/>
                </a:lnTo>
                <a:lnTo>
                  <a:pt x="181102" y="254126"/>
                </a:lnTo>
                <a:lnTo>
                  <a:pt x="274574" y="254126"/>
                </a:lnTo>
                <a:lnTo>
                  <a:pt x="275185" y="253150"/>
                </a:lnTo>
                <a:lnTo>
                  <a:pt x="276209" y="250570"/>
                </a:lnTo>
                <a:lnTo>
                  <a:pt x="241173" y="250570"/>
                </a:lnTo>
                <a:lnTo>
                  <a:pt x="232918" y="248157"/>
                </a:lnTo>
                <a:lnTo>
                  <a:pt x="228219" y="241045"/>
                </a:lnTo>
                <a:lnTo>
                  <a:pt x="190627" y="178434"/>
                </a:lnTo>
                <a:lnTo>
                  <a:pt x="187071" y="172593"/>
                </a:lnTo>
                <a:lnTo>
                  <a:pt x="179959" y="170180"/>
                </a:lnTo>
                <a:close/>
              </a:path>
              <a:path w="376555" h="279400">
                <a:moveTo>
                  <a:pt x="221107" y="139445"/>
                </a:moveTo>
                <a:lnTo>
                  <a:pt x="209423" y="146557"/>
                </a:lnTo>
                <a:lnTo>
                  <a:pt x="207010" y="153669"/>
                </a:lnTo>
                <a:lnTo>
                  <a:pt x="210566" y="159512"/>
                </a:lnTo>
                <a:lnTo>
                  <a:pt x="251714" y="229234"/>
                </a:lnTo>
                <a:lnTo>
                  <a:pt x="255270" y="235203"/>
                </a:lnTo>
                <a:lnTo>
                  <a:pt x="255270" y="243458"/>
                </a:lnTo>
                <a:lnTo>
                  <a:pt x="241173" y="250570"/>
                </a:lnTo>
                <a:lnTo>
                  <a:pt x="276209" y="250570"/>
                </a:lnTo>
                <a:lnTo>
                  <a:pt x="277622" y="247014"/>
                </a:lnTo>
                <a:lnTo>
                  <a:pt x="295087" y="247014"/>
                </a:lnTo>
                <a:lnTo>
                  <a:pt x="298831" y="245744"/>
                </a:lnTo>
                <a:lnTo>
                  <a:pt x="321336" y="223393"/>
                </a:lnTo>
                <a:lnTo>
                  <a:pt x="284734" y="223393"/>
                </a:lnTo>
                <a:lnTo>
                  <a:pt x="281178" y="222122"/>
                </a:lnTo>
                <a:lnTo>
                  <a:pt x="277622" y="220980"/>
                </a:lnTo>
                <a:lnTo>
                  <a:pt x="272923" y="216281"/>
                </a:lnTo>
                <a:lnTo>
                  <a:pt x="272923" y="215137"/>
                </a:lnTo>
                <a:lnTo>
                  <a:pt x="232918" y="147700"/>
                </a:lnTo>
                <a:lnTo>
                  <a:pt x="229362" y="140588"/>
                </a:lnTo>
                <a:lnTo>
                  <a:pt x="221107" y="139445"/>
                </a:lnTo>
                <a:close/>
              </a:path>
              <a:path w="376555" h="279400">
                <a:moveTo>
                  <a:pt x="295087" y="247014"/>
                </a:moveTo>
                <a:lnTo>
                  <a:pt x="279908" y="247014"/>
                </a:lnTo>
                <a:lnTo>
                  <a:pt x="282321" y="248157"/>
                </a:lnTo>
                <a:lnTo>
                  <a:pt x="291719" y="248157"/>
                </a:lnTo>
                <a:lnTo>
                  <a:pt x="295087" y="247014"/>
                </a:lnTo>
                <a:close/>
              </a:path>
              <a:path w="376555" h="279400">
                <a:moveTo>
                  <a:pt x="37592" y="202056"/>
                </a:moveTo>
                <a:lnTo>
                  <a:pt x="4699" y="202056"/>
                </a:lnTo>
                <a:lnTo>
                  <a:pt x="0" y="206756"/>
                </a:lnTo>
                <a:lnTo>
                  <a:pt x="0" y="220980"/>
                </a:lnTo>
                <a:lnTo>
                  <a:pt x="4699" y="226949"/>
                </a:lnTo>
                <a:lnTo>
                  <a:pt x="31750" y="226949"/>
                </a:lnTo>
                <a:lnTo>
                  <a:pt x="37592" y="220980"/>
                </a:lnTo>
                <a:lnTo>
                  <a:pt x="37592" y="202056"/>
                </a:lnTo>
                <a:close/>
              </a:path>
              <a:path w="376555" h="279400">
                <a:moveTo>
                  <a:pt x="370586" y="202056"/>
                </a:moveTo>
                <a:lnTo>
                  <a:pt x="338836" y="202056"/>
                </a:lnTo>
                <a:lnTo>
                  <a:pt x="338836" y="220980"/>
                </a:lnTo>
                <a:lnTo>
                  <a:pt x="343535" y="226949"/>
                </a:lnTo>
                <a:lnTo>
                  <a:pt x="370586" y="226949"/>
                </a:lnTo>
                <a:lnTo>
                  <a:pt x="376428" y="220980"/>
                </a:lnTo>
                <a:lnTo>
                  <a:pt x="376428" y="206756"/>
                </a:lnTo>
                <a:lnTo>
                  <a:pt x="370586" y="202056"/>
                </a:lnTo>
                <a:close/>
              </a:path>
              <a:path w="376555" h="279400">
                <a:moveTo>
                  <a:pt x="277125" y="115824"/>
                </a:moveTo>
                <a:lnTo>
                  <a:pt x="248158" y="115824"/>
                </a:lnTo>
                <a:lnTo>
                  <a:pt x="297561" y="200913"/>
                </a:lnTo>
                <a:lnTo>
                  <a:pt x="298831" y="204469"/>
                </a:lnTo>
                <a:lnTo>
                  <a:pt x="299974" y="208025"/>
                </a:lnTo>
                <a:lnTo>
                  <a:pt x="298831" y="211581"/>
                </a:lnTo>
                <a:lnTo>
                  <a:pt x="297561" y="216281"/>
                </a:lnTo>
                <a:lnTo>
                  <a:pt x="295275" y="218566"/>
                </a:lnTo>
                <a:lnTo>
                  <a:pt x="291719" y="220980"/>
                </a:lnTo>
                <a:lnTo>
                  <a:pt x="289433" y="222122"/>
                </a:lnTo>
                <a:lnTo>
                  <a:pt x="284734" y="223393"/>
                </a:lnTo>
                <a:lnTo>
                  <a:pt x="321336" y="223393"/>
                </a:lnTo>
                <a:lnTo>
                  <a:pt x="323469" y="218566"/>
                </a:lnTo>
                <a:lnTo>
                  <a:pt x="324612" y="212725"/>
                </a:lnTo>
                <a:lnTo>
                  <a:pt x="324612" y="206756"/>
                </a:lnTo>
                <a:lnTo>
                  <a:pt x="323469" y="202056"/>
                </a:lnTo>
                <a:lnTo>
                  <a:pt x="363474" y="202056"/>
                </a:lnTo>
                <a:lnTo>
                  <a:pt x="363474" y="177291"/>
                </a:lnTo>
                <a:lnTo>
                  <a:pt x="311785" y="177291"/>
                </a:lnTo>
                <a:lnTo>
                  <a:pt x="277125" y="115824"/>
                </a:lnTo>
                <a:close/>
              </a:path>
              <a:path w="376555" h="279400">
                <a:moveTo>
                  <a:pt x="363474" y="38988"/>
                </a:moveTo>
                <a:lnTo>
                  <a:pt x="202311" y="38988"/>
                </a:lnTo>
                <a:lnTo>
                  <a:pt x="284734" y="62611"/>
                </a:lnTo>
                <a:lnTo>
                  <a:pt x="338836" y="62611"/>
                </a:lnTo>
                <a:lnTo>
                  <a:pt x="338836" y="176021"/>
                </a:lnTo>
                <a:lnTo>
                  <a:pt x="312928" y="176021"/>
                </a:lnTo>
                <a:lnTo>
                  <a:pt x="312928" y="177291"/>
                </a:lnTo>
                <a:lnTo>
                  <a:pt x="363474" y="177291"/>
                </a:lnTo>
                <a:lnTo>
                  <a:pt x="363474" y="38988"/>
                </a:lnTo>
                <a:close/>
              </a:path>
              <a:path w="376555" h="279400">
                <a:moveTo>
                  <a:pt x="158474" y="62611"/>
                </a:moveTo>
                <a:lnTo>
                  <a:pt x="103505" y="62611"/>
                </a:lnTo>
                <a:lnTo>
                  <a:pt x="94107" y="68580"/>
                </a:lnTo>
                <a:lnTo>
                  <a:pt x="86187" y="74739"/>
                </a:lnTo>
                <a:lnTo>
                  <a:pt x="80279" y="82327"/>
                </a:lnTo>
                <a:lnTo>
                  <a:pt x="76586" y="91011"/>
                </a:lnTo>
                <a:lnTo>
                  <a:pt x="75311" y="100456"/>
                </a:lnTo>
                <a:lnTo>
                  <a:pt x="76154" y="109241"/>
                </a:lnTo>
                <a:lnTo>
                  <a:pt x="107015" y="138495"/>
                </a:lnTo>
                <a:lnTo>
                  <a:pt x="114046" y="138302"/>
                </a:lnTo>
                <a:lnTo>
                  <a:pt x="248158" y="115824"/>
                </a:lnTo>
                <a:lnTo>
                  <a:pt x="277125" y="115824"/>
                </a:lnTo>
                <a:lnTo>
                  <a:pt x="276480" y="114681"/>
                </a:lnTo>
                <a:lnTo>
                  <a:pt x="107061" y="114681"/>
                </a:lnTo>
                <a:lnTo>
                  <a:pt x="104648" y="113411"/>
                </a:lnTo>
                <a:lnTo>
                  <a:pt x="103505" y="112268"/>
                </a:lnTo>
                <a:lnTo>
                  <a:pt x="101218" y="109855"/>
                </a:lnTo>
                <a:lnTo>
                  <a:pt x="99949" y="105156"/>
                </a:lnTo>
                <a:lnTo>
                  <a:pt x="99949" y="94487"/>
                </a:lnTo>
                <a:lnTo>
                  <a:pt x="103505" y="92201"/>
                </a:lnTo>
                <a:lnTo>
                  <a:pt x="105918" y="90931"/>
                </a:lnTo>
                <a:lnTo>
                  <a:pt x="158474" y="62611"/>
                </a:lnTo>
                <a:close/>
              </a:path>
              <a:path w="376555" h="279400">
                <a:moveTo>
                  <a:pt x="258826" y="88645"/>
                </a:moveTo>
                <a:lnTo>
                  <a:pt x="252857" y="89788"/>
                </a:lnTo>
                <a:lnTo>
                  <a:pt x="110617" y="113411"/>
                </a:lnTo>
                <a:lnTo>
                  <a:pt x="107061" y="114681"/>
                </a:lnTo>
                <a:lnTo>
                  <a:pt x="276480" y="114681"/>
                </a:lnTo>
                <a:lnTo>
                  <a:pt x="265811" y="95757"/>
                </a:lnTo>
                <a:lnTo>
                  <a:pt x="263525" y="90931"/>
                </a:lnTo>
                <a:lnTo>
                  <a:pt x="258826" y="88645"/>
                </a:lnTo>
                <a:close/>
              </a:path>
              <a:path w="376555" h="279400">
                <a:moveTo>
                  <a:pt x="201168" y="11811"/>
                </a:moveTo>
                <a:lnTo>
                  <a:pt x="197612" y="12953"/>
                </a:lnTo>
                <a:lnTo>
                  <a:pt x="194056" y="14224"/>
                </a:lnTo>
                <a:lnTo>
                  <a:pt x="150622" y="37845"/>
                </a:lnTo>
                <a:lnTo>
                  <a:pt x="290576" y="37845"/>
                </a:lnTo>
                <a:lnTo>
                  <a:pt x="203454" y="12953"/>
                </a:lnTo>
                <a:lnTo>
                  <a:pt x="201168" y="11811"/>
                </a:lnTo>
                <a:close/>
              </a:path>
              <a:path w="376555" h="279400">
                <a:moveTo>
                  <a:pt x="370586" y="0"/>
                </a:moveTo>
                <a:lnTo>
                  <a:pt x="343535" y="0"/>
                </a:lnTo>
                <a:lnTo>
                  <a:pt x="338836" y="5968"/>
                </a:lnTo>
                <a:lnTo>
                  <a:pt x="338836" y="37845"/>
                </a:lnTo>
                <a:lnTo>
                  <a:pt x="363474" y="37845"/>
                </a:lnTo>
                <a:lnTo>
                  <a:pt x="363474" y="24764"/>
                </a:lnTo>
                <a:lnTo>
                  <a:pt x="370586" y="24764"/>
                </a:lnTo>
                <a:lnTo>
                  <a:pt x="376428" y="20065"/>
                </a:lnTo>
                <a:lnTo>
                  <a:pt x="376428" y="5968"/>
                </a:lnTo>
                <a:lnTo>
                  <a:pt x="370586" y="0"/>
                </a:lnTo>
                <a:close/>
              </a:path>
            </a:pathLst>
          </a:custGeom>
          <a:solidFill>
            <a:srgbClr val="4185CF"/>
          </a:solidFill>
        </p:spPr>
        <p:txBody>
          <a:bodyPr wrap="square" lIns="0" tIns="0" rIns="0" bIns="0" rtlCol="0"/>
          <a:lstStyle/>
          <a:p>
            <a:endParaRPr/>
          </a:p>
        </p:txBody>
      </p:sp>
      <p:pic>
        <p:nvPicPr>
          <p:cNvPr id="16" name="88CCA283-FF1A-4180-8FB0-CAA4ADC0F4BE" descr="E2AD5999-71D6-410D-B3CE-0907F145EE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2324226"/>
            <a:ext cx="3868058" cy="432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Content Placeholder 4"/>
          <p:cNvPicPr>
            <a:picLocks noChangeAspect="1"/>
          </p:cNvPicPr>
          <p:nvPr/>
        </p:nvPicPr>
        <p:blipFill>
          <a:blip r:embed="rId6"/>
          <a:stretch>
            <a:fillRect/>
          </a:stretch>
        </p:blipFill>
        <p:spPr>
          <a:xfrm>
            <a:off x="8742415" y="486645"/>
            <a:ext cx="3168544" cy="3879850"/>
          </a:xfrm>
          <a:prstGeom prst="rect">
            <a:avLst/>
          </a:prstGeom>
        </p:spPr>
      </p:pic>
      <p:sp>
        <p:nvSpPr>
          <p:cNvPr id="18" name="Smiley Face 17"/>
          <p:cNvSpPr/>
          <p:nvPr/>
        </p:nvSpPr>
        <p:spPr>
          <a:xfrm>
            <a:off x="10885714" y="4872442"/>
            <a:ext cx="914400" cy="9144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Bildobjekt 1"/>
          <p:cNvPicPr>
            <a:picLocks noChangeAspect="1"/>
          </p:cNvPicPr>
          <p:nvPr/>
        </p:nvPicPr>
        <p:blipFill rotWithShape="1">
          <a:blip r:embed="rId7">
            <a:extLst>
              <a:ext uri="{28A0092B-C50C-407E-A947-70E740481C1C}">
                <a14:useLocalDpi xmlns:a14="http://schemas.microsoft.com/office/drawing/2010/main" val="0"/>
              </a:ext>
            </a:extLst>
          </a:blip>
          <a:srcRect t="13547" b="27887"/>
          <a:stretch/>
        </p:blipFill>
        <p:spPr>
          <a:xfrm>
            <a:off x="1185862" y="2684426"/>
            <a:ext cx="8734425" cy="1512168"/>
          </a:xfrm>
          <a:prstGeom prst="rect">
            <a:avLst/>
          </a:prstGeom>
          <a:effectLst>
            <a:glow rad="228600">
              <a:schemeClr val="accent1">
                <a:satMod val="175000"/>
                <a:alpha val="40000"/>
              </a:schemeClr>
            </a:glow>
          </a:effectLst>
        </p:spPr>
      </p:pic>
      <p:pic>
        <p:nvPicPr>
          <p:cNvPr id="22" name="Bildobjekt 2"/>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5389315" y="-123886"/>
            <a:ext cx="5905500" cy="4429125"/>
          </a:xfrm>
          <a:prstGeom prst="rect">
            <a:avLst/>
          </a:prstGeom>
          <a:effectLst>
            <a:softEdge rad="635000"/>
          </a:effectLst>
        </p:spPr>
      </p:pic>
      <p:pic>
        <p:nvPicPr>
          <p:cNvPr id="23" name="Bildobjekt 3"/>
          <p:cNvPicPr>
            <a:picLocks noChangeAspect="1"/>
          </p:cNvPicPr>
          <p:nvPr/>
        </p:nvPicPr>
        <p:blipFill rotWithShape="1">
          <a:blip r:embed="rId10" cstate="print">
            <a:extLst>
              <a:ext uri="{28A0092B-C50C-407E-A947-70E740481C1C}">
                <a14:useLocalDpi xmlns:a14="http://schemas.microsoft.com/office/drawing/2010/main" val="0"/>
              </a:ext>
            </a:extLst>
          </a:blip>
          <a:srcRect b="8859"/>
          <a:stretch/>
        </p:blipFill>
        <p:spPr>
          <a:xfrm>
            <a:off x="512515" y="1402569"/>
            <a:ext cx="4876800" cy="4147540"/>
          </a:xfrm>
          <a:prstGeom prst="ellipse">
            <a:avLst/>
          </a:prstGeom>
          <a:ln>
            <a:noFill/>
          </a:ln>
          <a:effectLst>
            <a:softEdge rad="112500"/>
          </a:effectLst>
        </p:spPr>
      </p:pic>
      <p:pic>
        <p:nvPicPr>
          <p:cNvPr id="24" name="Bildobjekt 4"/>
          <p:cNvPicPr>
            <a:picLocks noChangeAspect="1"/>
          </p:cNvPicPr>
          <p:nvPr/>
        </p:nvPicPr>
        <p:blipFill rotWithShape="1">
          <a:blip r:embed="rId11">
            <a:extLst>
              <a:ext uri="{BEBA8EAE-BF5A-486C-A8C5-ECC9F3942E4B}">
                <a14:imgProps xmlns:a14="http://schemas.microsoft.com/office/drawing/2010/main">
                  <a14:imgLayer r:embed="rId12">
                    <a14:imgEffect>
                      <a14:artisticTexturizer/>
                    </a14:imgEffect>
                  </a14:imgLayer>
                </a14:imgProps>
              </a:ext>
              <a:ext uri="{28A0092B-C50C-407E-A947-70E740481C1C}">
                <a14:useLocalDpi xmlns:a14="http://schemas.microsoft.com/office/drawing/2010/main" val="0"/>
              </a:ext>
            </a:extLst>
          </a:blip>
          <a:srcRect l="13718" r="5655"/>
          <a:stretch/>
        </p:blipFill>
        <p:spPr>
          <a:xfrm>
            <a:off x="6057552" y="3476338"/>
            <a:ext cx="3690373" cy="2880495"/>
          </a:xfrm>
          <a:prstGeom prst="ellipse">
            <a:avLst/>
          </a:prstGeom>
          <a:ln>
            <a:noFill/>
          </a:ln>
          <a:effectLst>
            <a:softEdge rad="112500"/>
          </a:effectLst>
        </p:spPr>
      </p:pic>
      <p:pic>
        <p:nvPicPr>
          <p:cNvPr id="25" name="Bildobjekt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116" y="381686"/>
            <a:ext cx="5104143" cy="2868493"/>
          </a:xfrm>
          <a:prstGeom prst="flowChartMultidocument">
            <a:avLst/>
          </a:prstGeom>
        </p:spPr>
      </p:pic>
      <p:pic>
        <p:nvPicPr>
          <p:cNvPr id="26" name="Picture 25"/>
          <p:cNvPicPr>
            <a:picLocks noChangeAspect="1"/>
          </p:cNvPicPr>
          <p:nvPr/>
        </p:nvPicPr>
        <p:blipFill>
          <a:blip r:embed="rId14"/>
          <a:stretch>
            <a:fillRect/>
          </a:stretch>
        </p:blipFill>
        <p:spPr>
          <a:xfrm>
            <a:off x="224037" y="537262"/>
            <a:ext cx="5589058" cy="5624285"/>
          </a:xfrm>
          <a:prstGeom prst="rect">
            <a:avLst/>
          </a:prstGeom>
        </p:spPr>
      </p:pic>
      <p:pic>
        <p:nvPicPr>
          <p:cNvPr id="27" name="Picture 26"/>
          <p:cNvPicPr>
            <a:picLocks noChangeAspect="1"/>
          </p:cNvPicPr>
          <p:nvPr/>
        </p:nvPicPr>
        <p:blipFill>
          <a:blip r:embed="rId15"/>
          <a:stretch>
            <a:fillRect/>
          </a:stretch>
        </p:blipFill>
        <p:spPr>
          <a:xfrm>
            <a:off x="6920854" y="2745682"/>
            <a:ext cx="4927800" cy="3947886"/>
          </a:xfrm>
          <a:prstGeom prst="rect">
            <a:avLst/>
          </a:prstGeom>
        </p:spPr>
      </p:pic>
      <p:pic>
        <p:nvPicPr>
          <p:cNvPr id="28" name="Picture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76512" y="1788412"/>
            <a:ext cx="4762500" cy="2686050"/>
          </a:xfrm>
          <a:prstGeom prst="rect">
            <a:avLst/>
          </a:prstGeom>
        </p:spPr>
      </p:pic>
      <p:pic>
        <p:nvPicPr>
          <p:cNvPr id="29" name="Bildobjekt 1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557390" y="2153695"/>
            <a:ext cx="4445999" cy="2854044"/>
          </a:xfrm>
          <a:prstGeom prst="irregularSeal1">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221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1000" fill="hold"/>
                                        <p:tgtEl>
                                          <p:spTgt spid="2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1000"/>
                                        <p:tgtEl>
                                          <p:spTgt spid="29"/>
                                        </p:tgtEl>
                                      </p:cBhvr>
                                    </p:animEffect>
                                    <p:anim calcmode="lin" valueType="num">
                                      <p:cBhvr>
                                        <p:cTn id="57" dur="1000" fill="hold"/>
                                        <p:tgtEl>
                                          <p:spTgt spid="29"/>
                                        </p:tgtEl>
                                        <p:attrNameLst>
                                          <p:attrName>ppt_x</p:attrName>
                                        </p:attrNameLst>
                                      </p:cBhvr>
                                      <p:tavLst>
                                        <p:tav tm="0">
                                          <p:val>
                                            <p:strVal val="#ppt_x"/>
                                          </p:val>
                                        </p:tav>
                                        <p:tav tm="100000">
                                          <p:val>
                                            <p:strVal val="#ppt_x"/>
                                          </p:val>
                                        </p:tav>
                                      </p:tavLst>
                                    </p:anim>
                                    <p:anim calcmode="lin" valueType="num">
                                      <p:cBhvr>
                                        <p:cTn id="5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077" y="480912"/>
            <a:ext cx="8596668" cy="1075938"/>
          </a:xfrm>
        </p:spPr>
        <p:txBody>
          <a:bodyPr>
            <a:normAutofit fontScale="90000"/>
          </a:bodyPr>
          <a:lstStyle/>
          <a:p>
            <a:r>
              <a:rPr lang="en-US" dirty="0">
                <a:solidFill>
                  <a:schemeClr val="tx1"/>
                </a:solidFill>
              </a:rPr>
              <a:t>Jo needs to write an antibiotic prescription for a patient with a UTI</a:t>
            </a:r>
          </a:p>
        </p:txBody>
      </p:sp>
      <p:sp>
        <p:nvSpPr>
          <p:cNvPr id="14" name="object 20"/>
          <p:cNvSpPr/>
          <p:nvPr/>
        </p:nvSpPr>
        <p:spPr>
          <a:xfrm>
            <a:off x="9977700" y="4779342"/>
            <a:ext cx="368935" cy="365760"/>
          </a:xfrm>
          <a:custGeom>
            <a:avLst/>
            <a:gdLst/>
            <a:ahLst/>
            <a:cxnLst/>
            <a:rect l="l" t="t" r="r" b="b"/>
            <a:pathLst>
              <a:path w="368934" h="365760">
                <a:moveTo>
                  <a:pt x="304007" y="282828"/>
                </a:moveTo>
                <a:lnTo>
                  <a:pt x="264413" y="282828"/>
                </a:lnTo>
                <a:lnTo>
                  <a:pt x="342392" y="360552"/>
                </a:lnTo>
                <a:lnTo>
                  <a:pt x="345058" y="364489"/>
                </a:lnTo>
                <a:lnTo>
                  <a:pt x="348996" y="365760"/>
                </a:lnTo>
                <a:lnTo>
                  <a:pt x="356870" y="365760"/>
                </a:lnTo>
                <a:lnTo>
                  <a:pt x="359536" y="364489"/>
                </a:lnTo>
                <a:lnTo>
                  <a:pt x="362203" y="360552"/>
                </a:lnTo>
                <a:lnTo>
                  <a:pt x="368807" y="355218"/>
                </a:lnTo>
                <a:lnTo>
                  <a:pt x="368807" y="347344"/>
                </a:lnTo>
                <a:lnTo>
                  <a:pt x="304007" y="282828"/>
                </a:lnTo>
                <a:close/>
              </a:path>
              <a:path w="368934" h="365760">
                <a:moveTo>
                  <a:pt x="125602" y="64515"/>
                </a:moveTo>
                <a:lnTo>
                  <a:pt x="44957" y="64515"/>
                </a:lnTo>
                <a:lnTo>
                  <a:pt x="64770" y="85470"/>
                </a:lnTo>
                <a:lnTo>
                  <a:pt x="35686" y="114426"/>
                </a:lnTo>
                <a:lnTo>
                  <a:pt x="34417" y="115824"/>
                </a:lnTo>
                <a:lnTo>
                  <a:pt x="33020" y="117093"/>
                </a:lnTo>
                <a:lnTo>
                  <a:pt x="33020" y="119761"/>
                </a:lnTo>
                <a:lnTo>
                  <a:pt x="30352" y="122300"/>
                </a:lnTo>
                <a:lnTo>
                  <a:pt x="30352" y="126364"/>
                </a:lnTo>
                <a:lnTo>
                  <a:pt x="33020" y="130301"/>
                </a:lnTo>
                <a:lnTo>
                  <a:pt x="33020" y="131571"/>
                </a:lnTo>
                <a:lnTo>
                  <a:pt x="34417" y="132841"/>
                </a:lnTo>
                <a:lnTo>
                  <a:pt x="35686" y="134238"/>
                </a:lnTo>
                <a:lnTo>
                  <a:pt x="200913" y="298703"/>
                </a:lnTo>
                <a:lnTo>
                  <a:pt x="208914" y="298703"/>
                </a:lnTo>
                <a:lnTo>
                  <a:pt x="215519" y="293369"/>
                </a:lnTo>
                <a:lnTo>
                  <a:pt x="224662" y="282828"/>
                </a:lnTo>
                <a:lnTo>
                  <a:pt x="304007" y="282828"/>
                </a:lnTo>
                <a:lnTo>
                  <a:pt x="284225" y="263143"/>
                </a:lnTo>
                <a:lnTo>
                  <a:pt x="204850" y="263143"/>
                </a:lnTo>
                <a:lnTo>
                  <a:pt x="64770" y="124967"/>
                </a:lnTo>
                <a:lnTo>
                  <a:pt x="125602" y="64515"/>
                </a:lnTo>
                <a:close/>
              </a:path>
              <a:path w="368934" h="365760">
                <a:moveTo>
                  <a:pt x="264413" y="282828"/>
                </a:moveTo>
                <a:lnTo>
                  <a:pt x="224662" y="282828"/>
                </a:lnTo>
                <a:lnTo>
                  <a:pt x="235330" y="293369"/>
                </a:lnTo>
                <a:lnTo>
                  <a:pt x="237998" y="296037"/>
                </a:lnTo>
                <a:lnTo>
                  <a:pt x="240537" y="297306"/>
                </a:lnTo>
                <a:lnTo>
                  <a:pt x="248538" y="297306"/>
                </a:lnTo>
                <a:lnTo>
                  <a:pt x="252475" y="296037"/>
                </a:lnTo>
                <a:lnTo>
                  <a:pt x="255143" y="293369"/>
                </a:lnTo>
                <a:lnTo>
                  <a:pt x="264413" y="282828"/>
                </a:lnTo>
                <a:close/>
              </a:path>
              <a:path w="368934" h="365760">
                <a:moveTo>
                  <a:pt x="229997" y="248665"/>
                </a:moveTo>
                <a:lnTo>
                  <a:pt x="220725" y="248665"/>
                </a:lnTo>
                <a:lnTo>
                  <a:pt x="215519" y="253873"/>
                </a:lnTo>
                <a:lnTo>
                  <a:pt x="204850" y="263143"/>
                </a:lnTo>
                <a:lnTo>
                  <a:pt x="244601" y="263143"/>
                </a:lnTo>
                <a:lnTo>
                  <a:pt x="235330" y="253873"/>
                </a:lnTo>
                <a:lnTo>
                  <a:pt x="229997" y="248665"/>
                </a:lnTo>
                <a:close/>
              </a:path>
              <a:path w="368934" h="365760">
                <a:moveTo>
                  <a:pt x="284163" y="184150"/>
                </a:moveTo>
                <a:lnTo>
                  <a:pt x="244601" y="184150"/>
                </a:lnTo>
                <a:lnTo>
                  <a:pt x="264413" y="203962"/>
                </a:lnTo>
                <a:lnTo>
                  <a:pt x="255143" y="214502"/>
                </a:lnTo>
                <a:lnTo>
                  <a:pt x="252475" y="217042"/>
                </a:lnTo>
                <a:lnTo>
                  <a:pt x="251205" y="219710"/>
                </a:lnTo>
                <a:lnTo>
                  <a:pt x="251205" y="227583"/>
                </a:lnTo>
                <a:lnTo>
                  <a:pt x="252475" y="231520"/>
                </a:lnTo>
                <a:lnTo>
                  <a:pt x="264413" y="243458"/>
                </a:lnTo>
                <a:lnTo>
                  <a:pt x="244601" y="263143"/>
                </a:lnTo>
                <a:lnTo>
                  <a:pt x="284225" y="263143"/>
                </a:lnTo>
                <a:lnTo>
                  <a:pt x="294767" y="253873"/>
                </a:lnTo>
                <a:lnTo>
                  <a:pt x="297433" y="251332"/>
                </a:lnTo>
                <a:lnTo>
                  <a:pt x="298703" y="247395"/>
                </a:lnTo>
                <a:lnTo>
                  <a:pt x="298703" y="239394"/>
                </a:lnTo>
                <a:lnTo>
                  <a:pt x="297433" y="236854"/>
                </a:lnTo>
                <a:lnTo>
                  <a:pt x="284225" y="223646"/>
                </a:lnTo>
                <a:lnTo>
                  <a:pt x="294767" y="214502"/>
                </a:lnTo>
                <a:lnTo>
                  <a:pt x="297433" y="211836"/>
                </a:lnTo>
                <a:lnTo>
                  <a:pt x="298703" y="207899"/>
                </a:lnTo>
                <a:lnTo>
                  <a:pt x="298703" y="200025"/>
                </a:lnTo>
                <a:lnTo>
                  <a:pt x="297433" y="197357"/>
                </a:lnTo>
                <a:lnTo>
                  <a:pt x="284163" y="184150"/>
                </a:lnTo>
                <a:close/>
              </a:path>
              <a:path w="368934" h="365760">
                <a:moveTo>
                  <a:pt x="244608" y="144779"/>
                </a:moveTo>
                <a:lnTo>
                  <a:pt x="204850" y="144779"/>
                </a:lnTo>
                <a:lnTo>
                  <a:pt x="224662" y="164464"/>
                </a:lnTo>
                <a:lnTo>
                  <a:pt x="204850" y="184150"/>
                </a:lnTo>
                <a:lnTo>
                  <a:pt x="199644" y="189483"/>
                </a:lnTo>
                <a:lnTo>
                  <a:pt x="199644" y="198627"/>
                </a:lnTo>
                <a:lnTo>
                  <a:pt x="204850" y="203962"/>
                </a:lnTo>
                <a:lnTo>
                  <a:pt x="207518" y="206501"/>
                </a:lnTo>
                <a:lnTo>
                  <a:pt x="211454" y="207899"/>
                </a:lnTo>
                <a:lnTo>
                  <a:pt x="218058" y="207899"/>
                </a:lnTo>
                <a:lnTo>
                  <a:pt x="222123" y="206501"/>
                </a:lnTo>
                <a:lnTo>
                  <a:pt x="244601" y="184150"/>
                </a:lnTo>
                <a:lnTo>
                  <a:pt x="284163" y="184150"/>
                </a:lnTo>
                <a:lnTo>
                  <a:pt x="244608" y="144779"/>
                </a:lnTo>
                <a:close/>
              </a:path>
              <a:path w="368934" h="365760">
                <a:moveTo>
                  <a:pt x="204925" y="105282"/>
                </a:moveTo>
                <a:lnTo>
                  <a:pt x="165226" y="105282"/>
                </a:lnTo>
                <a:lnTo>
                  <a:pt x="185038" y="124967"/>
                </a:lnTo>
                <a:lnTo>
                  <a:pt x="165226" y="144779"/>
                </a:lnTo>
                <a:lnTo>
                  <a:pt x="159893" y="149987"/>
                </a:lnTo>
                <a:lnTo>
                  <a:pt x="159893" y="159257"/>
                </a:lnTo>
                <a:lnTo>
                  <a:pt x="165226" y="164464"/>
                </a:lnTo>
                <a:lnTo>
                  <a:pt x="167894" y="167131"/>
                </a:lnTo>
                <a:lnTo>
                  <a:pt x="171830" y="168401"/>
                </a:lnTo>
                <a:lnTo>
                  <a:pt x="178434" y="168401"/>
                </a:lnTo>
                <a:lnTo>
                  <a:pt x="182372" y="167131"/>
                </a:lnTo>
                <a:lnTo>
                  <a:pt x="204850" y="144779"/>
                </a:lnTo>
                <a:lnTo>
                  <a:pt x="244608" y="144779"/>
                </a:lnTo>
                <a:lnTo>
                  <a:pt x="204925" y="105282"/>
                </a:lnTo>
                <a:close/>
              </a:path>
              <a:path w="368934" h="365760">
                <a:moveTo>
                  <a:pt x="129539" y="30225"/>
                </a:moveTo>
                <a:lnTo>
                  <a:pt x="120269" y="30225"/>
                </a:lnTo>
                <a:lnTo>
                  <a:pt x="115061" y="35560"/>
                </a:lnTo>
                <a:lnTo>
                  <a:pt x="85978" y="64515"/>
                </a:lnTo>
                <a:lnTo>
                  <a:pt x="125602" y="64515"/>
                </a:lnTo>
                <a:lnTo>
                  <a:pt x="145414" y="85470"/>
                </a:lnTo>
                <a:lnTo>
                  <a:pt x="125602" y="105282"/>
                </a:lnTo>
                <a:lnTo>
                  <a:pt x="120269" y="110489"/>
                </a:lnTo>
                <a:lnTo>
                  <a:pt x="120269" y="119761"/>
                </a:lnTo>
                <a:lnTo>
                  <a:pt x="125602" y="124967"/>
                </a:lnTo>
                <a:lnTo>
                  <a:pt x="128270" y="127635"/>
                </a:lnTo>
                <a:lnTo>
                  <a:pt x="132206" y="128904"/>
                </a:lnTo>
                <a:lnTo>
                  <a:pt x="138810" y="128904"/>
                </a:lnTo>
                <a:lnTo>
                  <a:pt x="142748" y="127635"/>
                </a:lnTo>
                <a:lnTo>
                  <a:pt x="165226" y="105282"/>
                </a:lnTo>
                <a:lnTo>
                  <a:pt x="204925" y="105282"/>
                </a:lnTo>
                <a:lnTo>
                  <a:pt x="129539" y="30225"/>
                </a:lnTo>
                <a:close/>
              </a:path>
              <a:path w="368934" h="365760">
                <a:moveTo>
                  <a:pt x="79375" y="0"/>
                </a:moveTo>
                <a:lnTo>
                  <a:pt x="71374" y="0"/>
                </a:lnTo>
                <a:lnTo>
                  <a:pt x="64770" y="5206"/>
                </a:lnTo>
                <a:lnTo>
                  <a:pt x="5333" y="64515"/>
                </a:lnTo>
                <a:lnTo>
                  <a:pt x="0" y="70992"/>
                </a:lnTo>
                <a:lnTo>
                  <a:pt x="0" y="78993"/>
                </a:lnTo>
                <a:lnTo>
                  <a:pt x="5333" y="85470"/>
                </a:lnTo>
                <a:lnTo>
                  <a:pt x="7874" y="88137"/>
                </a:lnTo>
                <a:lnTo>
                  <a:pt x="11937" y="89407"/>
                </a:lnTo>
                <a:lnTo>
                  <a:pt x="19811" y="89407"/>
                </a:lnTo>
                <a:lnTo>
                  <a:pt x="22478" y="88137"/>
                </a:lnTo>
                <a:lnTo>
                  <a:pt x="25146" y="85470"/>
                </a:lnTo>
                <a:lnTo>
                  <a:pt x="44957" y="64515"/>
                </a:lnTo>
                <a:lnTo>
                  <a:pt x="85978" y="64515"/>
                </a:lnTo>
                <a:lnTo>
                  <a:pt x="64770" y="44703"/>
                </a:lnTo>
                <a:lnTo>
                  <a:pt x="85978" y="25018"/>
                </a:lnTo>
                <a:lnTo>
                  <a:pt x="91185" y="19685"/>
                </a:lnTo>
                <a:lnTo>
                  <a:pt x="91185" y="10540"/>
                </a:lnTo>
                <a:lnTo>
                  <a:pt x="85978" y="5206"/>
                </a:lnTo>
                <a:lnTo>
                  <a:pt x="79375" y="0"/>
                </a:lnTo>
                <a:close/>
              </a:path>
            </a:pathLst>
          </a:custGeom>
          <a:solidFill>
            <a:srgbClr val="4185CF"/>
          </a:solidFill>
        </p:spPr>
        <p:txBody>
          <a:bodyPr wrap="square" lIns="0" tIns="0" rIns="0" bIns="0" rtlCol="0"/>
          <a:lstStyle/>
          <a:p>
            <a:endParaRPr/>
          </a:p>
        </p:txBody>
      </p:sp>
      <p:pic>
        <p:nvPicPr>
          <p:cNvPr id="16" name="88CCA283-FF1A-4180-8FB0-CAA4ADC0F4BE" descr="E2AD5999-71D6-410D-B3CE-0907F145EE97"/>
          <p:cNvPicPr>
            <a:picLocks noChangeAspect="1" noChangeArrowheads="1"/>
          </p:cNvPicPr>
          <p:nvPr/>
        </p:nvPicPr>
        <p:blipFill rotWithShape="1">
          <a:blip r:embed="rId3">
            <a:extLst>
              <a:ext uri="{28A0092B-C50C-407E-A947-70E740481C1C}">
                <a14:useLocalDpi xmlns:a14="http://schemas.microsoft.com/office/drawing/2010/main" val="0"/>
              </a:ext>
            </a:extLst>
          </a:blip>
          <a:srcRect b="27081"/>
          <a:stretch/>
        </p:blipFill>
        <p:spPr bwMode="auto">
          <a:xfrm>
            <a:off x="667882" y="1730900"/>
            <a:ext cx="4433606" cy="361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miley Face 17"/>
          <p:cNvSpPr/>
          <p:nvPr/>
        </p:nvSpPr>
        <p:spPr>
          <a:xfrm>
            <a:off x="10708640" y="5677530"/>
            <a:ext cx="914400" cy="9144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4"/>
          <a:stretch>
            <a:fillRect/>
          </a:stretch>
        </p:blipFill>
        <p:spPr>
          <a:xfrm>
            <a:off x="6802845" y="1643247"/>
            <a:ext cx="4927800" cy="3947886"/>
          </a:xfrm>
          <a:prstGeom prst="rect">
            <a:avLst/>
          </a:prstGeom>
        </p:spPr>
      </p:pic>
      <p:sp>
        <p:nvSpPr>
          <p:cNvPr id="8" name="L-shape 7">
            <a:extLst>
              <a:ext uri="{FF2B5EF4-FFF2-40B4-BE49-F238E27FC236}">
                <a16:creationId xmlns:a16="http://schemas.microsoft.com/office/drawing/2014/main" id="{6A731DA3-8604-B144-B018-38C7B1CD90E2}"/>
              </a:ext>
            </a:extLst>
          </p:cNvPr>
          <p:cNvSpPr/>
          <p:nvPr/>
        </p:nvSpPr>
        <p:spPr>
          <a:xfrm rot="13236338">
            <a:off x="4552130" y="3148658"/>
            <a:ext cx="1708663" cy="1870122"/>
          </a:xfrm>
          <a:prstGeom prst="corner">
            <a:avLst>
              <a:gd name="adj1" fmla="val 24202"/>
              <a:gd name="adj2" fmla="val 247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Box 8">
            <a:extLst>
              <a:ext uri="{FF2B5EF4-FFF2-40B4-BE49-F238E27FC236}">
                <a16:creationId xmlns:a16="http://schemas.microsoft.com/office/drawing/2014/main" id="{46089C95-8ED1-6F44-89A3-B6DA6D9BF651}"/>
              </a:ext>
            </a:extLst>
          </p:cNvPr>
          <p:cNvSpPr txBox="1"/>
          <p:nvPr/>
        </p:nvSpPr>
        <p:spPr>
          <a:xfrm>
            <a:off x="608002" y="5523715"/>
            <a:ext cx="3802743" cy="923330"/>
          </a:xfrm>
          <a:prstGeom prst="rect">
            <a:avLst/>
          </a:prstGeom>
          <a:noFill/>
        </p:spPr>
        <p:txBody>
          <a:bodyPr wrap="square" rtlCol="0">
            <a:spAutoFit/>
          </a:bodyPr>
          <a:lstStyle/>
          <a:p>
            <a:r>
              <a:rPr lang="de-DE" dirty="0" err="1"/>
              <a:t>Prescriptions</a:t>
            </a:r>
            <a:r>
              <a:rPr lang="de-DE" dirty="0"/>
              <a:t> </a:t>
            </a:r>
            <a:r>
              <a:rPr lang="de-DE" dirty="0" err="1"/>
              <a:t>are</a:t>
            </a:r>
            <a:r>
              <a:rPr lang="de-DE" dirty="0"/>
              <a:t> </a:t>
            </a:r>
            <a:r>
              <a:rPr lang="de-DE" dirty="0" err="1"/>
              <a:t>written</a:t>
            </a:r>
            <a:r>
              <a:rPr lang="de-DE" dirty="0"/>
              <a:t> </a:t>
            </a:r>
            <a:r>
              <a:rPr lang="de-DE" dirty="0" err="1"/>
              <a:t>as</a:t>
            </a:r>
            <a:r>
              <a:rPr lang="de-DE" dirty="0"/>
              <a:t> </a:t>
            </a:r>
            <a:r>
              <a:rPr lang="de-DE" dirty="0" err="1"/>
              <a:t>free</a:t>
            </a:r>
            <a:r>
              <a:rPr lang="de-DE" dirty="0"/>
              <a:t> </a:t>
            </a:r>
            <a:r>
              <a:rPr lang="de-DE" dirty="0" err="1"/>
              <a:t>text</a:t>
            </a:r>
            <a:r>
              <a:rPr lang="de-DE" dirty="0"/>
              <a:t>, </a:t>
            </a:r>
            <a:r>
              <a:rPr lang="de-DE" dirty="0" err="1"/>
              <a:t>requiring</a:t>
            </a:r>
            <a:r>
              <a:rPr lang="de-DE" dirty="0"/>
              <a:t> </a:t>
            </a:r>
            <a:r>
              <a:rPr lang="de-DE" dirty="0" err="1"/>
              <a:t>active</a:t>
            </a:r>
            <a:r>
              <a:rPr lang="de-DE" dirty="0"/>
              <a:t> </a:t>
            </a:r>
            <a:r>
              <a:rPr lang="de-DE" dirty="0" err="1"/>
              <a:t>selection</a:t>
            </a:r>
            <a:r>
              <a:rPr lang="de-DE" dirty="0"/>
              <a:t> </a:t>
            </a:r>
            <a:r>
              <a:rPr lang="de-DE" dirty="0" err="1"/>
              <a:t>of</a:t>
            </a:r>
            <a:r>
              <a:rPr lang="de-DE" dirty="0"/>
              <a:t> </a:t>
            </a:r>
            <a:r>
              <a:rPr lang="de-DE" dirty="0" err="1"/>
              <a:t>the</a:t>
            </a:r>
            <a:r>
              <a:rPr lang="de-DE" dirty="0"/>
              <a:t> </a:t>
            </a:r>
            <a:r>
              <a:rPr lang="de-DE" dirty="0" err="1"/>
              <a:t>antibiotic</a:t>
            </a:r>
            <a:r>
              <a:rPr lang="de-DE" dirty="0"/>
              <a:t> </a:t>
            </a:r>
            <a:r>
              <a:rPr lang="de-DE" dirty="0" err="1"/>
              <a:t>every</a:t>
            </a:r>
            <a:r>
              <a:rPr lang="de-DE" dirty="0"/>
              <a:t> time</a:t>
            </a:r>
          </a:p>
        </p:txBody>
      </p:sp>
      <p:sp>
        <p:nvSpPr>
          <p:cNvPr id="30" name="TextBox 29">
            <a:extLst>
              <a:ext uri="{FF2B5EF4-FFF2-40B4-BE49-F238E27FC236}">
                <a16:creationId xmlns:a16="http://schemas.microsoft.com/office/drawing/2014/main" id="{75CA6F3A-7104-6544-8C07-81A79029607A}"/>
              </a:ext>
            </a:extLst>
          </p:cNvPr>
          <p:cNvSpPr txBox="1"/>
          <p:nvPr/>
        </p:nvSpPr>
        <p:spPr>
          <a:xfrm>
            <a:off x="7082971" y="5523715"/>
            <a:ext cx="3802743" cy="646331"/>
          </a:xfrm>
          <a:prstGeom prst="rect">
            <a:avLst/>
          </a:prstGeom>
          <a:noFill/>
        </p:spPr>
        <p:txBody>
          <a:bodyPr wrap="square" rtlCol="0">
            <a:spAutoFit/>
          </a:bodyPr>
          <a:lstStyle/>
          <a:p>
            <a:r>
              <a:rPr lang="de-DE" dirty="0" err="1"/>
              <a:t>Clinicians</a:t>
            </a:r>
            <a:r>
              <a:rPr lang="de-DE" dirty="0"/>
              <a:t> </a:t>
            </a:r>
            <a:r>
              <a:rPr lang="de-DE" dirty="0" err="1"/>
              <a:t>show</a:t>
            </a:r>
            <a:r>
              <a:rPr lang="de-DE" dirty="0"/>
              <a:t> </a:t>
            </a:r>
            <a:r>
              <a:rPr lang="de-DE" dirty="0" err="1"/>
              <a:t>decision</a:t>
            </a:r>
            <a:r>
              <a:rPr lang="de-DE" dirty="0"/>
              <a:t> </a:t>
            </a:r>
            <a:r>
              <a:rPr lang="de-DE" dirty="0" err="1"/>
              <a:t>fatigue</a:t>
            </a:r>
            <a:r>
              <a:rPr lang="de-DE" dirty="0"/>
              <a:t> </a:t>
            </a:r>
            <a:r>
              <a:rPr lang="de-DE" dirty="0" err="1"/>
              <a:t>over</a:t>
            </a:r>
            <a:r>
              <a:rPr lang="de-DE" dirty="0"/>
              <a:t> </a:t>
            </a:r>
            <a:r>
              <a:rPr lang="de-DE" dirty="0" err="1"/>
              <a:t>their</a:t>
            </a:r>
            <a:r>
              <a:rPr lang="de-DE" dirty="0"/>
              <a:t> </a:t>
            </a:r>
            <a:r>
              <a:rPr lang="de-DE" dirty="0" err="1"/>
              <a:t>working</a:t>
            </a:r>
            <a:r>
              <a:rPr lang="de-DE" dirty="0"/>
              <a:t> </a:t>
            </a:r>
            <a:r>
              <a:rPr lang="de-DE" dirty="0" err="1"/>
              <a:t>day</a:t>
            </a:r>
            <a:endParaRPr lang="de-DE" dirty="0"/>
          </a:p>
        </p:txBody>
      </p:sp>
    </p:spTree>
    <p:extLst>
      <p:ext uri="{BB962C8B-B14F-4D97-AF65-F5344CB8AC3E}">
        <p14:creationId xmlns:p14="http://schemas.microsoft.com/office/powerpoint/2010/main" val="407524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ell phone&#10;&#10;Description automatically generated">
            <a:extLst>
              <a:ext uri="{FF2B5EF4-FFF2-40B4-BE49-F238E27FC236}">
                <a16:creationId xmlns:a16="http://schemas.microsoft.com/office/drawing/2014/main" id="{06E41BBD-B260-E246-ACB6-32B4F7A54069}"/>
              </a:ext>
            </a:extLst>
          </p:cNvPr>
          <p:cNvPicPr>
            <a:picLocks noChangeAspect="1"/>
          </p:cNvPicPr>
          <p:nvPr/>
        </p:nvPicPr>
        <p:blipFill rotWithShape="1">
          <a:blip r:embed="rId3"/>
          <a:srcRect t="15873" r="21072"/>
          <a:stretch/>
        </p:blipFill>
        <p:spPr>
          <a:xfrm>
            <a:off x="511068" y="2903364"/>
            <a:ext cx="3998005" cy="3954636"/>
          </a:xfrm>
          <a:prstGeom prst="rect">
            <a:avLst/>
          </a:prstGeom>
        </p:spPr>
      </p:pic>
      <p:pic>
        <p:nvPicPr>
          <p:cNvPr id="14" name="Picture 13">
            <a:extLst>
              <a:ext uri="{FF2B5EF4-FFF2-40B4-BE49-F238E27FC236}">
                <a16:creationId xmlns:a16="http://schemas.microsoft.com/office/drawing/2014/main" id="{ADE3AB5E-0B6D-A946-AC0E-DD4EB9FC28A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691115" y="2959485"/>
            <a:ext cx="3441928" cy="3149600"/>
          </a:xfrm>
          <a:prstGeom prst="rect">
            <a:avLst/>
          </a:prstGeom>
        </p:spPr>
      </p:pic>
      <p:pic>
        <p:nvPicPr>
          <p:cNvPr id="18" name="Picture 17">
            <a:extLst>
              <a:ext uri="{FF2B5EF4-FFF2-40B4-BE49-F238E27FC236}">
                <a16:creationId xmlns:a16="http://schemas.microsoft.com/office/drawing/2014/main" id="{E9457EE8-F1AC-6C43-BC81-E4EAA80AA1D2}"/>
              </a:ext>
              <a:ext uri="{C183D7F6-B498-43B3-948B-1728B52AA6E4}">
                <adec:decorative xmlns:adec="http://schemas.microsoft.com/office/drawing/2017/decorative" val="0"/>
              </a:ext>
            </a:extLst>
          </p:cNvPr>
          <p:cNvPicPr>
            <a:picLocks noChangeAspect="1"/>
          </p:cNvPicPr>
          <p:nvPr/>
        </p:nvPicPr>
        <p:blipFill rotWithShape="1">
          <a:blip r:embed="rId5"/>
          <a:srcRect r="1648" b="12546"/>
          <a:stretch/>
        </p:blipFill>
        <p:spPr>
          <a:xfrm>
            <a:off x="570580" y="1358063"/>
            <a:ext cx="7144656" cy="1543836"/>
          </a:xfrm>
          <a:prstGeom prst="rect">
            <a:avLst/>
          </a:prstGeom>
        </p:spPr>
      </p:pic>
      <p:sp>
        <p:nvSpPr>
          <p:cNvPr id="2" name="Title 1"/>
          <p:cNvSpPr>
            <a:spLocks noGrp="1"/>
          </p:cNvSpPr>
          <p:nvPr>
            <p:ph type="title"/>
          </p:nvPr>
        </p:nvSpPr>
        <p:spPr>
          <a:xfrm>
            <a:off x="556066" y="232015"/>
            <a:ext cx="10075647" cy="1152949"/>
          </a:xfrm>
        </p:spPr>
        <p:txBody>
          <a:bodyPr>
            <a:normAutofit fontScale="90000"/>
          </a:bodyPr>
          <a:lstStyle/>
          <a:p>
            <a:r>
              <a:rPr lang="en-US" dirty="0">
                <a:solidFill>
                  <a:schemeClr val="tx1"/>
                </a:solidFill>
              </a:rPr>
              <a:t>The module pre-selects the locally optimal prescription choice for Jo</a:t>
            </a:r>
          </a:p>
        </p:txBody>
      </p:sp>
      <p:sp>
        <p:nvSpPr>
          <p:cNvPr id="5" name="TextBox 4">
            <a:extLst>
              <a:ext uri="{FF2B5EF4-FFF2-40B4-BE49-F238E27FC236}">
                <a16:creationId xmlns:a16="http://schemas.microsoft.com/office/drawing/2014/main" id="{7429289C-A40B-CD44-93BF-A506328AD272}"/>
              </a:ext>
            </a:extLst>
          </p:cNvPr>
          <p:cNvSpPr txBox="1"/>
          <p:nvPr/>
        </p:nvSpPr>
        <p:spPr>
          <a:xfrm>
            <a:off x="8534685" y="3105834"/>
            <a:ext cx="2917082" cy="1477328"/>
          </a:xfrm>
          <a:prstGeom prst="rect">
            <a:avLst/>
          </a:prstGeom>
          <a:noFill/>
        </p:spPr>
        <p:txBody>
          <a:bodyPr wrap="square" rtlCol="0">
            <a:spAutoFit/>
          </a:bodyPr>
          <a:lstStyle/>
          <a:p>
            <a:r>
              <a:rPr lang="en-US" i="1" dirty="0"/>
              <a:t>“I think it’s great, I</a:t>
            </a:r>
          </a:p>
          <a:p>
            <a:r>
              <a:rPr lang="en-US" i="1" dirty="0"/>
              <a:t>would definitely use this module with my residents!”</a:t>
            </a:r>
            <a:endParaRPr lang="en-US" b="1" dirty="0"/>
          </a:p>
          <a:p>
            <a:r>
              <a:rPr lang="en-US" b="1" dirty="0"/>
              <a:t>- Family physician</a:t>
            </a:r>
          </a:p>
        </p:txBody>
      </p:sp>
      <p:sp>
        <p:nvSpPr>
          <p:cNvPr id="3" name="Rectangle 2">
            <a:extLst>
              <a:ext uri="{FF2B5EF4-FFF2-40B4-BE49-F238E27FC236}">
                <a16:creationId xmlns:a16="http://schemas.microsoft.com/office/drawing/2014/main" id="{D98E6F57-4D13-BA4B-9122-BF9980C8937B}"/>
              </a:ext>
            </a:extLst>
          </p:cNvPr>
          <p:cNvSpPr/>
          <p:nvPr/>
        </p:nvSpPr>
        <p:spPr>
          <a:xfrm>
            <a:off x="693877" y="1384963"/>
            <a:ext cx="7144656" cy="15169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Oval 5">
            <a:extLst>
              <a:ext uri="{FF2B5EF4-FFF2-40B4-BE49-F238E27FC236}">
                <a16:creationId xmlns:a16="http://schemas.microsoft.com/office/drawing/2014/main" id="{61CC6872-E181-234C-B6F4-A0D903D0DD07}"/>
              </a:ext>
            </a:extLst>
          </p:cNvPr>
          <p:cNvSpPr>
            <a:spLocks noChangeAspect="1"/>
          </p:cNvSpPr>
          <p:nvPr/>
        </p:nvSpPr>
        <p:spPr>
          <a:xfrm>
            <a:off x="7184813" y="1395304"/>
            <a:ext cx="589935" cy="589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1</a:t>
            </a:r>
          </a:p>
        </p:txBody>
      </p:sp>
      <p:sp>
        <p:nvSpPr>
          <p:cNvPr id="7" name="Oval 6">
            <a:extLst>
              <a:ext uri="{FF2B5EF4-FFF2-40B4-BE49-F238E27FC236}">
                <a16:creationId xmlns:a16="http://schemas.microsoft.com/office/drawing/2014/main" id="{11446739-EAEE-E944-80A3-C2EEE93DADD9}"/>
              </a:ext>
            </a:extLst>
          </p:cNvPr>
          <p:cNvSpPr>
            <a:spLocks noChangeAspect="1"/>
          </p:cNvSpPr>
          <p:nvPr/>
        </p:nvSpPr>
        <p:spPr>
          <a:xfrm>
            <a:off x="7420268" y="3037951"/>
            <a:ext cx="589935" cy="589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2</a:t>
            </a:r>
          </a:p>
        </p:txBody>
      </p:sp>
      <p:sp>
        <p:nvSpPr>
          <p:cNvPr id="8" name="Rectangle 7">
            <a:extLst>
              <a:ext uri="{FF2B5EF4-FFF2-40B4-BE49-F238E27FC236}">
                <a16:creationId xmlns:a16="http://schemas.microsoft.com/office/drawing/2014/main" id="{60B50099-01CC-A64C-BA80-C5E96200E096}"/>
              </a:ext>
            </a:extLst>
          </p:cNvPr>
          <p:cNvSpPr/>
          <p:nvPr/>
        </p:nvSpPr>
        <p:spPr>
          <a:xfrm>
            <a:off x="4615827" y="2970045"/>
            <a:ext cx="3526407" cy="31390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tangle 8">
            <a:extLst>
              <a:ext uri="{FF2B5EF4-FFF2-40B4-BE49-F238E27FC236}">
                <a16:creationId xmlns:a16="http://schemas.microsoft.com/office/drawing/2014/main" id="{9C5664FA-5D7A-F84D-AB33-5EC6893D3D27}"/>
              </a:ext>
            </a:extLst>
          </p:cNvPr>
          <p:cNvSpPr/>
          <p:nvPr/>
        </p:nvSpPr>
        <p:spPr>
          <a:xfrm>
            <a:off x="740234" y="2970045"/>
            <a:ext cx="3797869" cy="384295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Oval 9">
            <a:extLst>
              <a:ext uri="{FF2B5EF4-FFF2-40B4-BE49-F238E27FC236}">
                <a16:creationId xmlns:a16="http://schemas.microsoft.com/office/drawing/2014/main" id="{87B09F36-2B46-194F-B5F3-8DC6B8EAB640}"/>
              </a:ext>
            </a:extLst>
          </p:cNvPr>
          <p:cNvSpPr>
            <a:spLocks noChangeAspect="1"/>
          </p:cNvSpPr>
          <p:nvPr/>
        </p:nvSpPr>
        <p:spPr>
          <a:xfrm>
            <a:off x="3628766" y="3090641"/>
            <a:ext cx="589935" cy="589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3</a:t>
            </a:r>
          </a:p>
        </p:txBody>
      </p:sp>
      <p:pic>
        <p:nvPicPr>
          <p:cNvPr id="27" name="Picture 26">
            <a:extLst>
              <a:ext uri="{FF2B5EF4-FFF2-40B4-BE49-F238E27FC236}">
                <a16:creationId xmlns:a16="http://schemas.microsoft.com/office/drawing/2014/main" id="{0B1FDF37-2A6F-DF45-BB28-21F9370B7F7A}"/>
              </a:ext>
            </a:extLst>
          </p:cNvPr>
          <p:cNvPicPr>
            <a:picLocks noChangeAspect="1"/>
          </p:cNvPicPr>
          <p:nvPr/>
        </p:nvPicPr>
        <p:blipFill>
          <a:blip r:embed="rId6"/>
          <a:stretch>
            <a:fillRect/>
          </a:stretch>
        </p:blipFill>
        <p:spPr>
          <a:xfrm>
            <a:off x="169635" y="6247956"/>
            <a:ext cx="5204118" cy="459938"/>
          </a:xfrm>
          <a:prstGeom prst="rect">
            <a:avLst/>
          </a:prstGeom>
        </p:spPr>
      </p:pic>
    </p:spTree>
    <p:extLst>
      <p:ext uri="{BB962C8B-B14F-4D97-AF65-F5344CB8AC3E}">
        <p14:creationId xmlns:p14="http://schemas.microsoft.com/office/powerpoint/2010/main" val="423062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D72C6B-8B0D-4045-9CF9-C92B77A63799}"/>
              </a:ext>
            </a:extLst>
          </p:cNvPr>
          <p:cNvGrpSpPr/>
          <p:nvPr/>
        </p:nvGrpSpPr>
        <p:grpSpPr>
          <a:xfrm>
            <a:off x="844550" y="1879600"/>
            <a:ext cx="3911600" cy="3600450"/>
            <a:chOff x="869950" y="2311400"/>
            <a:chExt cx="3486150" cy="3263900"/>
          </a:xfrm>
        </p:grpSpPr>
        <p:sp>
          <p:nvSpPr>
            <p:cNvPr id="3" name="Oval 2">
              <a:extLst>
                <a:ext uri="{FF2B5EF4-FFF2-40B4-BE49-F238E27FC236}">
                  <a16:creationId xmlns:a16="http://schemas.microsoft.com/office/drawing/2014/main" id="{A60305C7-8959-402D-B09F-59774938E4F3}"/>
                </a:ext>
              </a:extLst>
            </p:cNvPr>
            <p:cNvSpPr/>
            <p:nvPr/>
          </p:nvSpPr>
          <p:spPr>
            <a:xfrm>
              <a:off x="869950" y="2311400"/>
              <a:ext cx="3486150" cy="3263900"/>
            </a:xfrm>
            <a:prstGeom prst="ellips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3C00D8F-B985-4BE9-99A2-1CE99A6EB4F5}"/>
                </a:ext>
              </a:extLst>
            </p:cNvPr>
            <p:cNvSpPr txBox="1"/>
            <p:nvPr/>
          </p:nvSpPr>
          <p:spPr>
            <a:xfrm>
              <a:off x="1358900" y="2787650"/>
              <a:ext cx="2508250" cy="2287860"/>
            </a:xfrm>
            <a:prstGeom prst="rect">
              <a:avLst/>
            </a:prstGeom>
            <a:noFill/>
          </p:spPr>
          <p:txBody>
            <a:bodyPr wrap="square" rtlCol="0">
              <a:spAutoFit/>
            </a:bodyPr>
            <a:lstStyle/>
            <a:p>
              <a:r>
                <a:rPr lang="en-GB" sz="2400" dirty="0">
                  <a:solidFill>
                    <a:schemeClr val="bg1"/>
                  </a:solidFill>
                </a:rPr>
                <a:t>Healthcare saving:</a:t>
              </a:r>
              <a:endParaRPr lang="en-GB" sz="2000" dirty="0">
                <a:solidFill>
                  <a:schemeClr val="bg1"/>
                </a:solidFill>
              </a:endParaRPr>
            </a:p>
            <a:p>
              <a:endParaRPr lang="en-GB" sz="2000" dirty="0">
                <a:solidFill>
                  <a:schemeClr val="bg1"/>
                </a:solidFill>
              </a:endParaRPr>
            </a:p>
            <a:p>
              <a:r>
                <a:rPr lang="en-GB" sz="2000" dirty="0">
                  <a:solidFill>
                    <a:schemeClr val="bg1"/>
                  </a:solidFill>
                </a:rPr>
                <a:t>$1.94 per case</a:t>
              </a:r>
            </a:p>
            <a:p>
              <a:endParaRPr lang="en-GB" sz="2000" dirty="0">
                <a:solidFill>
                  <a:schemeClr val="bg1"/>
                </a:solidFill>
              </a:endParaRPr>
            </a:p>
            <a:p>
              <a:r>
                <a:rPr lang="en-GB" sz="2800" dirty="0">
                  <a:solidFill>
                    <a:schemeClr val="bg1"/>
                  </a:solidFill>
                </a:rPr>
                <a:t>$3.5 million per year, Canada</a:t>
              </a:r>
            </a:p>
            <a:p>
              <a:endParaRPr lang="en-GB" dirty="0">
                <a:solidFill>
                  <a:schemeClr val="bg1"/>
                </a:solidFill>
              </a:endParaRPr>
            </a:p>
          </p:txBody>
        </p:sp>
      </p:grpSp>
      <p:grpSp>
        <p:nvGrpSpPr>
          <p:cNvPr id="8" name="Group 7">
            <a:extLst>
              <a:ext uri="{FF2B5EF4-FFF2-40B4-BE49-F238E27FC236}">
                <a16:creationId xmlns:a16="http://schemas.microsoft.com/office/drawing/2014/main" id="{63427AAD-987E-4DBB-8834-532323F88BB6}"/>
              </a:ext>
            </a:extLst>
          </p:cNvPr>
          <p:cNvGrpSpPr/>
          <p:nvPr/>
        </p:nvGrpSpPr>
        <p:grpSpPr>
          <a:xfrm>
            <a:off x="6013450" y="2844800"/>
            <a:ext cx="2825750" cy="2635250"/>
            <a:chOff x="6013450" y="2844800"/>
            <a:chExt cx="2825750" cy="2635250"/>
          </a:xfrm>
        </p:grpSpPr>
        <p:sp>
          <p:nvSpPr>
            <p:cNvPr id="6" name="Oval 5">
              <a:extLst>
                <a:ext uri="{FF2B5EF4-FFF2-40B4-BE49-F238E27FC236}">
                  <a16:creationId xmlns:a16="http://schemas.microsoft.com/office/drawing/2014/main" id="{DF0E1B59-6AD0-45D5-9095-08CE3E38CC96}"/>
                </a:ext>
              </a:extLst>
            </p:cNvPr>
            <p:cNvSpPr/>
            <p:nvPr/>
          </p:nvSpPr>
          <p:spPr>
            <a:xfrm>
              <a:off x="6013450" y="2844800"/>
              <a:ext cx="2825750" cy="263525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0F5FBCD2-33F6-4E5E-9876-ED6F3B2DE31C}"/>
                </a:ext>
              </a:extLst>
            </p:cNvPr>
            <p:cNvSpPr txBox="1"/>
            <p:nvPr/>
          </p:nvSpPr>
          <p:spPr>
            <a:xfrm>
              <a:off x="6559550" y="3583792"/>
              <a:ext cx="2197100" cy="1323439"/>
            </a:xfrm>
            <a:prstGeom prst="rect">
              <a:avLst/>
            </a:prstGeom>
            <a:noFill/>
          </p:spPr>
          <p:txBody>
            <a:bodyPr wrap="square" rtlCol="0">
              <a:spAutoFit/>
            </a:bodyPr>
            <a:lstStyle/>
            <a:p>
              <a:r>
                <a:rPr lang="en-GB" sz="2000" dirty="0">
                  <a:solidFill>
                    <a:schemeClr val="bg1"/>
                  </a:solidFill>
                </a:rPr>
                <a:t>Cost:</a:t>
              </a:r>
            </a:p>
            <a:p>
              <a:r>
                <a:rPr lang="en-GB" sz="2000" dirty="0">
                  <a:solidFill>
                    <a:schemeClr val="bg1"/>
                  </a:solidFill>
                </a:rPr>
                <a:t>$200K-1 million</a:t>
              </a:r>
            </a:p>
            <a:p>
              <a:r>
                <a:rPr lang="en-GB" sz="2000" dirty="0">
                  <a:solidFill>
                    <a:schemeClr val="bg1"/>
                  </a:solidFill>
                </a:rPr>
                <a:t>$100-200K, per year</a:t>
              </a:r>
            </a:p>
          </p:txBody>
        </p:sp>
      </p:grpSp>
      <p:sp>
        <p:nvSpPr>
          <p:cNvPr id="9" name="Title 1">
            <a:extLst>
              <a:ext uri="{FF2B5EF4-FFF2-40B4-BE49-F238E27FC236}">
                <a16:creationId xmlns:a16="http://schemas.microsoft.com/office/drawing/2014/main" id="{8453F3FE-61CA-4AF1-A1DD-2E83297F0BB2}"/>
              </a:ext>
            </a:extLst>
          </p:cNvPr>
          <p:cNvSpPr txBox="1">
            <a:spLocks/>
          </p:cNvSpPr>
          <p:nvPr/>
        </p:nvSpPr>
        <p:spPr>
          <a:xfrm>
            <a:off x="1045634" y="5657850"/>
            <a:ext cx="8060266" cy="6921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Sensible - Sustainable - Scalable</a:t>
            </a:r>
          </a:p>
        </p:txBody>
      </p:sp>
      <p:sp>
        <p:nvSpPr>
          <p:cNvPr id="12" name="Title 1">
            <a:extLst>
              <a:ext uri="{FF2B5EF4-FFF2-40B4-BE49-F238E27FC236}">
                <a16:creationId xmlns:a16="http://schemas.microsoft.com/office/drawing/2014/main" id="{6F3FA6EC-E972-C244-B6F7-922922F2CFC0}"/>
              </a:ext>
            </a:extLst>
          </p:cNvPr>
          <p:cNvSpPr>
            <a:spLocks noGrp="1"/>
          </p:cNvSpPr>
          <p:nvPr>
            <p:ph type="title"/>
          </p:nvPr>
        </p:nvSpPr>
        <p:spPr>
          <a:xfrm>
            <a:off x="556066" y="232015"/>
            <a:ext cx="10075647" cy="1152949"/>
          </a:xfrm>
        </p:spPr>
        <p:txBody>
          <a:bodyPr>
            <a:normAutofit fontScale="90000"/>
          </a:bodyPr>
          <a:lstStyle/>
          <a:p>
            <a:r>
              <a:rPr lang="en-US" dirty="0">
                <a:solidFill>
                  <a:schemeClr val="tx1"/>
                </a:solidFill>
              </a:rPr>
              <a:t>Rolling out the module will save money through</a:t>
            </a:r>
            <a:br>
              <a:rPr lang="en-US" dirty="0">
                <a:solidFill>
                  <a:schemeClr val="tx1"/>
                </a:solidFill>
              </a:rPr>
            </a:br>
            <a:r>
              <a:rPr lang="en-US" dirty="0">
                <a:solidFill>
                  <a:schemeClr val="tx1"/>
                </a:solidFill>
              </a:rPr>
              <a:t>more efficient antibiotic prescriptions by Jo and her peers</a:t>
            </a:r>
          </a:p>
        </p:txBody>
      </p:sp>
    </p:spTree>
    <p:extLst>
      <p:ext uri="{BB962C8B-B14F-4D97-AF65-F5344CB8AC3E}">
        <p14:creationId xmlns:p14="http://schemas.microsoft.com/office/powerpoint/2010/main" val="13353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7282-04E8-4947-89B4-C016C2966471}"/>
              </a:ext>
            </a:extLst>
          </p:cNvPr>
          <p:cNvSpPr>
            <a:spLocks noGrp="1"/>
          </p:cNvSpPr>
          <p:nvPr>
            <p:ph type="title"/>
          </p:nvPr>
        </p:nvSpPr>
        <p:spPr/>
        <p:txBody>
          <a:bodyPr/>
          <a:lstStyle/>
          <a:p>
            <a:r>
              <a:rPr lang="de-DE" dirty="0"/>
              <a:t>Backup </a:t>
            </a:r>
            <a:r>
              <a:rPr lang="de-DE" dirty="0" err="1"/>
              <a:t>Slides</a:t>
            </a:r>
            <a:endParaRPr lang="de-DE" dirty="0"/>
          </a:p>
        </p:txBody>
      </p:sp>
      <p:sp>
        <p:nvSpPr>
          <p:cNvPr id="3" name="Text Placeholder 2">
            <a:extLst>
              <a:ext uri="{FF2B5EF4-FFF2-40B4-BE49-F238E27FC236}">
                <a16:creationId xmlns:a16="http://schemas.microsoft.com/office/drawing/2014/main" id="{DE95F870-70D5-7E47-93FD-4DA4BC6477C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56649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C6F23A-55EB-40B7-8CC2-F5FF78E62440}"/>
              </a:ext>
            </a:extLst>
          </p:cNvPr>
          <p:cNvSpPr txBox="1"/>
          <p:nvPr/>
        </p:nvSpPr>
        <p:spPr>
          <a:xfrm>
            <a:off x="2814055" y="1068363"/>
            <a:ext cx="534479" cy="369332"/>
          </a:xfrm>
          <a:prstGeom prst="rect">
            <a:avLst/>
          </a:prstGeom>
          <a:noFill/>
        </p:spPr>
        <p:txBody>
          <a:bodyPr wrap="square" rtlCol="0">
            <a:spAutoFit/>
          </a:bodyPr>
          <a:lstStyle/>
          <a:p>
            <a:r>
              <a:rPr lang="en-GB" dirty="0"/>
              <a:t>UTI </a:t>
            </a:r>
          </a:p>
        </p:txBody>
      </p:sp>
      <p:sp>
        <p:nvSpPr>
          <p:cNvPr id="7" name="TextBox 6">
            <a:extLst>
              <a:ext uri="{FF2B5EF4-FFF2-40B4-BE49-F238E27FC236}">
                <a16:creationId xmlns:a16="http://schemas.microsoft.com/office/drawing/2014/main" id="{CEF881BD-B415-4F97-8EFD-5835D67E67B5}"/>
              </a:ext>
            </a:extLst>
          </p:cNvPr>
          <p:cNvSpPr txBox="1"/>
          <p:nvPr/>
        </p:nvSpPr>
        <p:spPr>
          <a:xfrm>
            <a:off x="760700" y="1868069"/>
            <a:ext cx="1718839" cy="646331"/>
          </a:xfrm>
          <a:prstGeom prst="rect">
            <a:avLst/>
          </a:prstGeom>
          <a:noFill/>
        </p:spPr>
        <p:txBody>
          <a:bodyPr wrap="square" rtlCol="0">
            <a:spAutoFit/>
          </a:bodyPr>
          <a:lstStyle/>
          <a:p>
            <a:r>
              <a:rPr lang="en-GB" dirty="0"/>
              <a:t>Empirical therapy, current </a:t>
            </a:r>
          </a:p>
        </p:txBody>
      </p:sp>
      <p:sp>
        <p:nvSpPr>
          <p:cNvPr id="8" name="TextBox 7">
            <a:extLst>
              <a:ext uri="{FF2B5EF4-FFF2-40B4-BE49-F238E27FC236}">
                <a16:creationId xmlns:a16="http://schemas.microsoft.com/office/drawing/2014/main" id="{A8CB259B-DEF5-4B17-AE2D-7490C9C1A545}"/>
              </a:ext>
            </a:extLst>
          </p:cNvPr>
          <p:cNvSpPr txBox="1"/>
          <p:nvPr/>
        </p:nvSpPr>
        <p:spPr>
          <a:xfrm>
            <a:off x="3180766" y="1868068"/>
            <a:ext cx="2674012" cy="646331"/>
          </a:xfrm>
          <a:prstGeom prst="rect">
            <a:avLst/>
          </a:prstGeom>
          <a:noFill/>
        </p:spPr>
        <p:txBody>
          <a:bodyPr wrap="square" rtlCol="0">
            <a:spAutoFit/>
          </a:bodyPr>
          <a:lstStyle/>
          <a:p>
            <a:r>
              <a:rPr lang="en-GB" dirty="0"/>
              <a:t>Local epidemiologically-guided empirical therapy</a:t>
            </a:r>
          </a:p>
        </p:txBody>
      </p:sp>
      <p:cxnSp>
        <p:nvCxnSpPr>
          <p:cNvPr id="10" name="Straight Arrow Connector 9">
            <a:extLst>
              <a:ext uri="{FF2B5EF4-FFF2-40B4-BE49-F238E27FC236}">
                <a16:creationId xmlns:a16="http://schemas.microsoft.com/office/drawing/2014/main" id="{F8D6772E-B1FF-456C-A135-C1F4F88C7171}"/>
              </a:ext>
            </a:extLst>
          </p:cNvPr>
          <p:cNvCxnSpPr>
            <a:cxnSpLocks/>
            <a:endCxn id="7" idx="0"/>
          </p:cNvCxnSpPr>
          <p:nvPr/>
        </p:nvCxnSpPr>
        <p:spPr>
          <a:xfrm flipH="1">
            <a:off x="1620120" y="1430503"/>
            <a:ext cx="1235278" cy="43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0E500B3-BCFF-4AC3-9316-1E216736B1FF}"/>
              </a:ext>
            </a:extLst>
          </p:cNvPr>
          <p:cNvCxnSpPr/>
          <p:nvPr/>
        </p:nvCxnSpPr>
        <p:spPr>
          <a:xfrm>
            <a:off x="3348534" y="1437695"/>
            <a:ext cx="774122"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39FB42F9-5BAE-4237-A545-E04145953553}"/>
              </a:ext>
            </a:extLst>
          </p:cNvPr>
          <p:cNvGraphicFramePr>
            <a:graphicFrameLocks noGrp="1"/>
          </p:cNvGraphicFramePr>
          <p:nvPr/>
        </p:nvGraphicFramePr>
        <p:xfrm>
          <a:off x="420719" y="2889872"/>
          <a:ext cx="2308704" cy="1591368"/>
        </p:xfrm>
        <a:graphic>
          <a:graphicData uri="http://schemas.openxmlformats.org/drawingml/2006/table">
            <a:tbl>
              <a:tblPr firstRow="1" bandRow="1">
                <a:tableStyleId>{5940675A-B579-460E-94D1-54222C63F5DA}</a:tableStyleId>
              </a:tblPr>
              <a:tblGrid>
                <a:gridCol w="769568">
                  <a:extLst>
                    <a:ext uri="{9D8B030D-6E8A-4147-A177-3AD203B41FA5}">
                      <a16:colId xmlns:a16="http://schemas.microsoft.com/office/drawing/2014/main" val="3751422282"/>
                    </a:ext>
                  </a:extLst>
                </a:gridCol>
                <a:gridCol w="769568">
                  <a:extLst>
                    <a:ext uri="{9D8B030D-6E8A-4147-A177-3AD203B41FA5}">
                      <a16:colId xmlns:a16="http://schemas.microsoft.com/office/drawing/2014/main" val="1606905951"/>
                    </a:ext>
                  </a:extLst>
                </a:gridCol>
                <a:gridCol w="769568">
                  <a:extLst>
                    <a:ext uri="{9D8B030D-6E8A-4147-A177-3AD203B41FA5}">
                      <a16:colId xmlns:a16="http://schemas.microsoft.com/office/drawing/2014/main" val="534650764"/>
                    </a:ext>
                  </a:extLst>
                </a:gridCol>
              </a:tblGrid>
              <a:tr h="421806">
                <a:tc>
                  <a:txBody>
                    <a:bodyPr/>
                    <a:lstStyle/>
                    <a:p>
                      <a:endParaRPr lang="en-GB" sz="1400" dirty="0"/>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400" dirty="0"/>
                        <a:t>Use</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400" dirty="0"/>
                        <a:t>Sens.</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6470003"/>
                  </a:ext>
                </a:extLst>
              </a:tr>
              <a:tr h="421806">
                <a:tc>
                  <a:txBody>
                    <a:bodyPr/>
                    <a:lstStyle/>
                    <a:p>
                      <a:r>
                        <a:rPr lang="en-GB" sz="1400" dirty="0"/>
                        <a:t>1.Nitro</a:t>
                      </a:r>
                    </a:p>
                  </a:txBody>
                  <a:tcPr>
                    <a:lnT w="12700" cap="flat" cmpd="sng" algn="ctr">
                      <a:solidFill>
                        <a:schemeClr val="tx1"/>
                      </a:solidFill>
                      <a:prstDash val="solid"/>
                      <a:round/>
                      <a:headEnd type="none" w="med" len="med"/>
                      <a:tailEnd type="none" w="med" len="med"/>
                    </a:lnT>
                  </a:tcPr>
                </a:tc>
                <a:tc>
                  <a:txBody>
                    <a:bodyPr/>
                    <a:lstStyle/>
                    <a:p>
                      <a:r>
                        <a:rPr lang="en-GB" sz="1400" dirty="0"/>
                        <a:t>53%</a:t>
                      </a:r>
                    </a:p>
                  </a:txBody>
                  <a:tcPr>
                    <a:lnT w="12700" cap="flat" cmpd="sng" algn="ctr">
                      <a:solidFill>
                        <a:schemeClr val="tx1"/>
                      </a:solidFill>
                      <a:prstDash val="solid"/>
                      <a:round/>
                      <a:headEnd type="none" w="med" len="med"/>
                      <a:tailEnd type="none" w="med" len="med"/>
                    </a:lnT>
                  </a:tcPr>
                </a:tc>
                <a:tc>
                  <a:txBody>
                    <a:bodyPr/>
                    <a:lstStyle/>
                    <a:p>
                      <a:r>
                        <a:rPr lang="en-GB" sz="1400" dirty="0"/>
                        <a:t>85.7%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60021754"/>
                  </a:ext>
                </a:extLst>
              </a:tr>
              <a:tr h="325950">
                <a:tc>
                  <a:txBody>
                    <a:bodyPr/>
                    <a:lstStyle/>
                    <a:p>
                      <a:r>
                        <a:rPr lang="en-GB" sz="1400" dirty="0"/>
                        <a:t>2.Met.</a:t>
                      </a:r>
                    </a:p>
                  </a:txBody>
                  <a:tcPr/>
                </a:tc>
                <a:tc>
                  <a:txBody>
                    <a:bodyPr/>
                    <a:lstStyle/>
                    <a:p>
                      <a:r>
                        <a:rPr lang="en-GB" sz="1400" dirty="0"/>
                        <a:t>23%</a:t>
                      </a:r>
                    </a:p>
                  </a:txBody>
                  <a:tcPr/>
                </a:tc>
                <a:tc>
                  <a:txBody>
                    <a:bodyPr/>
                    <a:lstStyle/>
                    <a:p>
                      <a:r>
                        <a:rPr lang="en-GB" sz="1400" dirty="0"/>
                        <a:t>82.6%</a:t>
                      </a:r>
                    </a:p>
                  </a:txBody>
                  <a:tcPr/>
                </a:tc>
                <a:extLst>
                  <a:ext uri="{0D108BD9-81ED-4DB2-BD59-A6C34878D82A}">
                    <a16:rowId xmlns:a16="http://schemas.microsoft.com/office/drawing/2014/main" val="2822626207"/>
                  </a:ext>
                </a:extLst>
              </a:tr>
              <a:tr h="421806">
                <a:tc>
                  <a:txBody>
                    <a:bodyPr/>
                    <a:lstStyle/>
                    <a:p>
                      <a:r>
                        <a:rPr lang="en-GB" sz="1400" dirty="0"/>
                        <a:t>3.Cipro</a:t>
                      </a:r>
                    </a:p>
                  </a:txBody>
                  <a:tcPr/>
                </a:tc>
                <a:tc>
                  <a:txBody>
                    <a:bodyPr/>
                    <a:lstStyle/>
                    <a:p>
                      <a:r>
                        <a:rPr lang="en-GB" sz="1400" dirty="0"/>
                        <a:t>24%</a:t>
                      </a:r>
                    </a:p>
                  </a:txBody>
                  <a:tcPr/>
                </a:tc>
                <a:tc>
                  <a:txBody>
                    <a:bodyPr/>
                    <a:lstStyle/>
                    <a:p>
                      <a:r>
                        <a:rPr lang="en-GB" sz="1400" dirty="0"/>
                        <a:t>96.9%</a:t>
                      </a:r>
                    </a:p>
                  </a:txBody>
                  <a:tcPr/>
                </a:tc>
                <a:extLst>
                  <a:ext uri="{0D108BD9-81ED-4DB2-BD59-A6C34878D82A}">
                    <a16:rowId xmlns:a16="http://schemas.microsoft.com/office/drawing/2014/main" val="2810875713"/>
                  </a:ext>
                </a:extLst>
              </a:tr>
            </a:tbl>
          </a:graphicData>
        </a:graphic>
      </p:graphicFrame>
      <p:graphicFrame>
        <p:nvGraphicFramePr>
          <p:cNvPr id="15" name="Table 13">
            <a:extLst>
              <a:ext uri="{FF2B5EF4-FFF2-40B4-BE49-F238E27FC236}">
                <a16:creationId xmlns:a16="http://schemas.microsoft.com/office/drawing/2014/main" id="{4436D0D8-1AF3-4EC2-960D-ADC54D371AB6}"/>
              </a:ext>
            </a:extLst>
          </p:cNvPr>
          <p:cNvGraphicFramePr>
            <a:graphicFrameLocks noGrp="1"/>
          </p:cNvGraphicFramePr>
          <p:nvPr/>
        </p:nvGraphicFramePr>
        <p:xfrm>
          <a:off x="2936493" y="3209053"/>
          <a:ext cx="1562392" cy="1276495"/>
        </p:xfrm>
        <a:graphic>
          <a:graphicData uri="http://schemas.openxmlformats.org/drawingml/2006/table">
            <a:tbl>
              <a:tblPr firstRow="1" bandRow="1">
                <a:tableStyleId>{5940675A-B579-460E-94D1-54222C63F5DA}</a:tableStyleId>
              </a:tblPr>
              <a:tblGrid>
                <a:gridCol w="781558">
                  <a:extLst>
                    <a:ext uri="{9D8B030D-6E8A-4147-A177-3AD203B41FA5}">
                      <a16:colId xmlns:a16="http://schemas.microsoft.com/office/drawing/2014/main" val="3751422282"/>
                    </a:ext>
                  </a:extLst>
                </a:gridCol>
                <a:gridCol w="780834">
                  <a:extLst>
                    <a:ext uri="{9D8B030D-6E8A-4147-A177-3AD203B41FA5}">
                      <a16:colId xmlns:a16="http://schemas.microsoft.com/office/drawing/2014/main" val="1606905951"/>
                    </a:ext>
                  </a:extLst>
                </a:gridCol>
              </a:tblGrid>
              <a:tr h="273081">
                <a:tc gridSpan="2">
                  <a:txBody>
                    <a:bodyPr/>
                    <a:lstStyle/>
                    <a:p>
                      <a:r>
                        <a:rPr lang="en-GB" sz="1400" dirty="0"/>
                        <a:t>Area 1       Use</a:t>
                      </a:r>
                    </a:p>
                  </a:txBody>
                  <a:tcPr/>
                </a:tc>
                <a:tc hMerge="1">
                  <a:txBody>
                    <a:bodyPr/>
                    <a:lstStyle/>
                    <a:p>
                      <a:endParaRPr lang="en-GB" sz="1400" dirty="0"/>
                    </a:p>
                  </a:txBody>
                  <a:tcPr/>
                </a:tc>
                <a:extLst>
                  <a:ext uri="{0D108BD9-81ED-4DB2-BD59-A6C34878D82A}">
                    <a16:rowId xmlns:a16="http://schemas.microsoft.com/office/drawing/2014/main" val="3145856286"/>
                  </a:ext>
                </a:extLst>
              </a:tr>
              <a:tr h="273081">
                <a:tc>
                  <a:txBody>
                    <a:bodyPr/>
                    <a:lstStyle/>
                    <a:p>
                      <a:r>
                        <a:rPr lang="en-GB" sz="1400" dirty="0"/>
                        <a:t>1.Nitro</a:t>
                      </a:r>
                    </a:p>
                  </a:txBody>
                  <a:tcPr/>
                </a:tc>
                <a:tc>
                  <a:txBody>
                    <a:bodyPr/>
                    <a:lstStyle/>
                    <a:p>
                      <a:r>
                        <a:rPr lang="en-GB" sz="1400" dirty="0"/>
                        <a:t>90%</a:t>
                      </a:r>
                    </a:p>
                  </a:txBody>
                  <a:tcPr/>
                </a:tc>
                <a:extLst>
                  <a:ext uri="{0D108BD9-81ED-4DB2-BD59-A6C34878D82A}">
                    <a16:rowId xmlns:a16="http://schemas.microsoft.com/office/drawing/2014/main" val="2660021754"/>
                  </a:ext>
                </a:extLst>
              </a:tr>
              <a:tr h="273081">
                <a:tc>
                  <a:txBody>
                    <a:bodyPr/>
                    <a:lstStyle/>
                    <a:p>
                      <a:r>
                        <a:rPr lang="en-GB" sz="1400" dirty="0"/>
                        <a:t>2.Met.</a:t>
                      </a:r>
                    </a:p>
                  </a:txBody>
                  <a:tcPr/>
                </a:tc>
                <a:tc>
                  <a:txBody>
                    <a:bodyPr/>
                    <a:lstStyle/>
                    <a:p>
                      <a:r>
                        <a:rPr lang="en-GB" sz="1400" dirty="0"/>
                        <a:t>0%</a:t>
                      </a:r>
                    </a:p>
                  </a:txBody>
                  <a:tcPr/>
                </a:tc>
                <a:extLst>
                  <a:ext uri="{0D108BD9-81ED-4DB2-BD59-A6C34878D82A}">
                    <a16:rowId xmlns:a16="http://schemas.microsoft.com/office/drawing/2014/main" val="2822626207"/>
                  </a:ext>
                </a:extLst>
              </a:tr>
              <a:tr h="362095">
                <a:tc>
                  <a:txBody>
                    <a:bodyPr/>
                    <a:lstStyle/>
                    <a:p>
                      <a:r>
                        <a:rPr lang="en-GB" sz="1400" dirty="0"/>
                        <a:t>3.Cipro</a:t>
                      </a:r>
                    </a:p>
                  </a:txBody>
                  <a:tcPr/>
                </a:tc>
                <a:tc>
                  <a:txBody>
                    <a:bodyPr/>
                    <a:lstStyle/>
                    <a:p>
                      <a:r>
                        <a:rPr lang="en-GB" sz="1400" dirty="0"/>
                        <a:t>10%</a:t>
                      </a:r>
                    </a:p>
                  </a:txBody>
                  <a:tcPr/>
                </a:tc>
                <a:extLst>
                  <a:ext uri="{0D108BD9-81ED-4DB2-BD59-A6C34878D82A}">
                    <a16:rowId xmlns:a16="http://schemas.microsoft.com/office/drawing/2014/main" val="2810875713"/>
                  </a:ext>
                </a:extLst>
              </a:tr>
            </a:tbl>
          </a:graphicData>
        </a:graphic>
      </p:graphicFrame>
      <p:graphicFrame>
        <p:nvGraphicFramePr>
          <p:cNvPr id="16" name="Table 13">
            <a:extLst>
              <a:ext uri="{FF2B5EF4-FFF2-40B4-BE49-F238E27FC236}">
                <a16:creationId xmlns:a16="http://schemas.microsoft.com/office/drawing/2014/main" id="{8A0F2F0C-63FB-41C9-9F91-E286B86B186D}"/>
              </a:ext>
            </a:extLst>
          </p:cNvPr>
          <p:cNvGraphicFramePr>
            <a:graphicFrameLocks noGrp="1"/>
          </p:cNvGraphicFramePr>
          <p:nvPr/>
        </p:nvGraphicFramePr>
        <p:xfrm>
          <a:off x="4527183" y="3209052"/>
          <a:ext cx="1561668" cy="1276495"/>
        </p:xfrm>
        <a:graphic>
          <a:graphicData uri="http://schemas.openxmlformats.org/drawingml/2006/table">
            <a:tbl>
              <a:tblPr firstRow="1" bandRow="1">
                <a:tableStyleId>{5940675A-B579-460E-94D1-54222C63F5DA}</a:tableStyleId>
              </a:tblPr>
              <a:tblGrid>
                <a:gridCol w="780834">
                  <a:extLst>
                    <a:ext uri="{9D8B030D-6E8A-4147-A177-3AD203B41FA5}">
                      <a16:colId xmlns:a16="http://schemas.microsoft.com/office/drawing/2014/main" val="3751422282"/>
                    </a:ext>
                  </a:extLst>
                </a:gridCol>
                <a:gridCol w="780834">
                  <a:extLst>
                    <a:ext uri="{9D8B030D-6E8A-4147-A177-3AD203B41FA5}">
                      <a16:colId xmlns:a16="http://schemas.microsoft.com/office/drawing/2014/main" val="1606905951"/>
                    </a:ext>
                  </a:extLst>
                </a:gridCol>
              </a:tblGrid>
              <a:tr h="273081">
                <a:tc gridSpan="2">
                  <a:txBody>
                    <a:bodyPr/>
                    <a:lstStyle/>
                    <a:p>
                      <a:r>
                        <a:rPr lang="en-GB" sz="1400" dirty="0"/>
                        <a:t>Area 2       Use</a:t>
                      </a:r>
                    </a:p>
                  </a:txBody>
                  <a:tcPr/>
                </a:tc>
                <a:tc hMerge="1">
                  <a:txBody>
                    <a:bodyPr/>
                    <a:lstStyle/>
                    <a:p>
                      <a:endParaRPr lang="en-GB" sz="1400" dirty="0"/>
                    </a:p>
                  </a:txBody>
                  <a:tcPr/>
                </a:tc>
                <a:extLst>
                  <a:ext uri="{0D108BD9-81ED-4DB2-BD59-A6C34878D82A}">
                    <a16:rowId xmlns:a16="http://schemas.microsoft.com/office/drawing/2014/main" val="3145856286"/>
                  </a:ext>
                </a:extLst>
              </a:tr>
              <a:tr h="273081">
                <a:tc>
                  <a:txBody>
                    <a:bodyPr/>
                    <a:lstStyle/>
                    <a:p>
                      <a:r>
                        <a:rPr lang="en-GB" sz="1400" dirty="0"/>
                        <a:t>1.Nitro</a:t>
                      </a:r>
                    </a:p>
                  </a:txBody>
                  <a:tcPr/>
                </a:tc>
                <a:tc>
                  <a:txBody>
                    <a:bodyPr/>
                    <a:lstStyle/>
                    <a:p>
                      <a:r>
                        <a:rPr lang="en-GB" sz="1400" dirty="0"/>
                        <a:t>0%</a:t>
                      </a:r>
                    </a:p>
                  </a:txBody>
                  <a:tcPr/>
                </a:tc>
                <a:extLst>
                  <a:ext uri="{0D108BD9-81ED-4DB2-BD59-A6C34878D82A}">
                    <a16:rowId xmlns:a16="http://schemas.microsoft.com/office/drawing/2014/main" val="2660021754"/>
                  </a:ext>
                </a:extLst>
              </a:tr>
              <a:tr h="273081">
                <a:tc>
                  <a:txBody>
                    <a:bodyPr/>
                    <a:lstStyle/>
                    <a:p>
                      <a:r>
                        <a:rPr lang="en-GB" sz="1400" dirty="0"/>
                        <a:t>2.Met.</a:t>
                      </a:r>
                    </a:p>
                  </a:txBody>
                  <a:tcPr/>
                </a:tc>
                <a:tc>
                  <a:txBody>
                    <a:bodyPr/>
                    <a:lstStyle/>
                    <a:p>
                      <a:r>
                        <a:rPr lang="en-GB" sz="1400" dirty="0"/>
                        <a:t>90%</a:t>
                      </a:r>
                    </a:p>
                  </a:txBody>
                  <a:tcPr/>
                </a:tc>
                <a:extLst>
                  <a:ext uri="{0D108BD9-81ED-4DB2-BD59-A6C34878D82A}">
                    <a16:rowId xmlns:a16="http://schemas.microsoft.com/office/drawing/2014/main" val="2822626207"/>
                  </a:ext>
                </a:extLst>
              </a:tr>
              <a:tr h="362095">
                <a:tc>
                  <a:txBody>
                    <a:bodyPr/>
                    <a:lstStyle/>
                    <a:p>
                      <a:r>
                        <a:rPr lang="en-GB" sz="1400" dirty="0"/>
                        <a:t>3.Cipro</a:t>
                      </a:r>
                    </a:p>
                  </a:txBody>
                  <a:tcPr/>
                </a:tc>
                <a:tc>
                  <a:txBody>
                    <a:bodyPr/>
                    <a:lstStyle/>
                    <a:p>
                      <a:r>
                        <a:rPr lang="en-GB" sz="1400" dirty="0"/>
                        <a:t>10%</a:t>
                      </a:r>
                    </a:p>
                  </a:txBody>
                  <a:tcPr/>
                </a:tc>
                <a:extLst>
                  <a:ext uri="{0D108BD9-81ED-4DB2-BD59-A6C34878D82A}">
                    <a16:rowId xmlns:a16="http://schemas.microsoft.com/office/drawing/2014/main" val="2810875713"/>
                  </a:ext>
                </a:extLst>
              </a:tr>
            </a:tbl>
          </a:graphicData>
        </a:graphic>
      </p:graphicFrame>
      <p:cxnSp>
        <p:nvCxnSpPr>
          <p:cNvPr id="18" name="Straight Arrow Connector 17">
            <a:extLst>
              <a:ext uri="{FF2B5EF4-FFF2-40B4-BE49-F238E27FC236}">
                <a16:creationId xmlns:a16="http://schemas.microsoft.com/office/drawing/2014/main" id="{DD9F0FA7-77E9-4905-82BD-60FE0599AD2A}"/>
              </a:ext>
            </a:extLst>
          </p:cNvPr>
          <p:cNvCxnSpPr/>
          <p:nvPr/>
        </p:nvCxnSpPr>
        <p:spPr>
          <a:xfrm>
            <a:off x="1620119" y="2744399"/>
            <a:ext cx="0" cy="29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66477B-E7F7-4E4C-A67C-028C0B379CC7}"/>
              </a:ext>
            </a:extLst>
          </p:cNvPr>
          <p:cNvCxnSpPr>
            <a:cxnSpLocks/>
          </p:cNvCxnSpPr>
          <p:nvPr/>
        </p:nvCxnSpPr>
        <p:spPr>
          <a:xfrm>
            <a:off x="4358986" y="2597727"/>
            <a:ext cx="0" cy="43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Mathematics">
            <a:extLst>
              <a:ext uri="{FF2B5EF4-FFF2-40B4-BE49-F238E27FC236}">
                <a16:creationId xmlns:a16="http://schemas.microsoft.com/office/drawing/2014/main" id="{52888063-714F-4328-B3AA-582DB1AB7F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0491" y="4660323"/>
            <a:ext cx="914400" cy="914400"/>
          </a:xfrm>
          <a:prstGeom prst="rect">
            <a:avLst/>
          </a:prstGeom>
        </p:spPr>
      </p:pic>
      <p:sp>
        <p:nvSpPr>
          <p:cNvPr id="23" name="TextBox 22">
            <a:extLst>
              <a:ext uri="{FF2B5EF4-FFF2-40B4-BE49-F238E27FC236}">
                <a16:creationId xmlns:a16="http://schemas.microsoft.com/office/drawing/2014/main" id="{49A4E5AB-534E-4D3A-95DF-EFD08CFBA335}"/>
              </a:ext>
            </a:extLst>
          </p:cNvPr>
          <p:cNvSpPr txBox="1"/>
          <p:nvPr/>
        </p:nvSpPr>
        <p:spPr>
          <a:xfrm>
            <a:off x="1194890" y="4757399"/>
            <a:ext cx="4961723" cy="523220"/>
          </a:xfrm>
          <a:prstGeom prst="rect">
            <a:avLst/>
          </a:prstGeom>
          <a:noFill/>
        </p:spPr>
        <p:txBody>
          <a:bodyPr wrap="square" rtlCol="0">
            <a:spAutoFit/>
          </a:bodyPr>
          <a:lstStyle/>
          <a:p>
            <a:r>
              <a:rPr lang="en-GB" sz="1400" dirty="0"/>
              <a:t>Costs: Antibiotics (1</a:t>
            </a:r>
            <a:r>
              <a:rPr lang="en-GB" sz="1400" baseline="30000" dirty="0"/>
              <a:t>st</a:t>
            </a:r>
            <a:r>
              <a:rPr lang="en-GB" sz="1400" dirty="0"/>
              <a:t> and 2</a:t>
            </a:r>
            <a:r>
              <a:rPr lang="en-GB" sz="1400" baseline="30000" dirty="0"/>
              <a:t>nd</a:t>
            </a:r>
            <a:r>
              <a:rPr lang="en-GB" sz="1400" dirty="0"/>
              <a:t>), repeat appointment (if 1</a:t>
            </a:r>
            <a:r>
              <a:rPr lang="en-GB" sz="1400" baseline="30000" dirty="0"/>
              <a:t>st</a:t>
            </a:r>
            <a:r>
              <a:rPr lang="en-GB" sz="1400" dirty="0"/>
              <a:t> fails), hospitalisation (1% of those with AB failure)</a:t>
            </a:r>
          </a:p>
        </p:txBody>
      </p:sp>
      <p:sp>
        <p:nvSpPr>
          <p:cNvPr id="24" name="TextBox 23">
            <a:extLst>
              <a:ext uri="{FF2B5EF4-FFF2-40B4-BE49-F238E27FC236}">
                <a16:creationId xmlns:a16="http://schemas.microsoft.com/office/drawing/2014/main" id="{DF091B1B-AE32-4E64-9F80-7532C63A7EC6}"/>
              </a:ext>
            </a:extLst>
          </p:cNvPr>
          <p:cNvSpPr txBox="1"/>
          <p:nvPr/>
        </p:nvSpPr>
        <p:spPr>
          <a:xfrm>
            <a:off x="547214" y="6127692"/>
            <a:ext cx="5853586" cy="707886"/>
          </a:xfrm>
          <a:prstGeom prst="rect">
            <a:avLst/>
          </a:prstGeom>
          <a:noFill/>
        </p:spPr>
        <p:txBody>
          <a:bodyPr wrap="square" rtlCol="0">
            <a:spAutoFit/>
          </a:bodyPr>
          <a:lstStyle/>
          <a:p>
            <a:r>
              <a:rPr lang="en-GB" sz="2000" b="1" dirty="0"/>
              <a:t>= $1.94 per case saving, $3.5 million per year in Canada</a:t>
            </a:r>
          </a:p>
        </p:txBody>
      </p:sp>
      <p:sp>
        <p:nvSpPr>
          <p:cNvPr id="25" name="TextBox 24">
            <a:extLst>
              <a:ext uri="{FF2B5EF4-FFF2-40B4-BE49-F238E27FC236}">
                <a16:creationId xmlns:a16="http://schemas.microsoft.com/office/drawing/2014/main" id="{513ED2DF-DD21-4E10-854E-4796420188F8}"/>
              </a:ext>
            </a:extLst>
          </p:cNvPr>
          <p:cNvSpPr txBox="1"/>
          <p:nvPr/>
        </p:nvSpPr>
        <p:spPr>
          <a:xfrm>
            <a:off x="6883985" y="1139653"/>
            <a:ext cx="4547316" cy="3970318"/>
          </a:xfrm>
          <a:prstGeom prst="rect">
            <a:avLst/>
          </a:prstGeom>
          <a:noFill/>
        </p:spPr>
        <p:txBody>
          <a:bodyPr wrap="square" rtlCol="0">
            <a:spAutoFit/>
          </a:bodyPr>
          <a:lstStyle/>
          <a:p>
            <a:pPr marL="285750" indent="-285750">
              <a:buFont typeface="Arial" panose="020B0604020202020204" pitchFamily="34" charset="0"/>
              <a:buChar char="•"/>
            </a:pPr>
            <a:r>
              <a:rPr lang="en-GB" dirty="0"/>
              <a:t>Reducing AMR:</a:t>
            </a:r>
          </a:p>
          <a:p>
            <a:pPr marL="285750" indent="-285750">
              <a:buFont typeface="Arial" panose="020B0604020202020204" pitchFamily="34" charset="0"/>
              <a:buChar char="•"/>
            </a:pPr>
            <a:r>
              <a:rPr lang="en-GB" dirty="0"/>
              <a:t>High estimate: 10% reduction, $140 million per year</a:t>
            </a:r>
          </a:p>
          <a:p>
            <a:pPr marL="285750" indent="-285750">
              <a:buFont typeface="Arial" panose="020B0604020202020204" pitchFamily="34" charset="0"/>
              <a:buChar char="•"/>
            </a:pPr>
            <a:r>
              <a:rPr lang="en-GB" dirty="0"/>
              <a:t>Low estimate: 10% reduction, $2.2 million per year</a:t>
            </a:r>
          </a:p>
          <a:p>
            <a:endParaRPr lang="en-GB" dirty="0"/>
          </a:p>
          <a:p>
            <a:r>
              <a:rPr lang="en-GB" dirty="0"/>
              <a:t>Reducing ineffective antibiotic prescriptions:</a:t>
            </a:r>
          </a:p>
          <a:p>
            <a:r>
              <a:rPr lang="en-GB" b="1" dirty="0"/>
              <a:t>Current: 12.7% vs. Guided 5.5%</a:t>
            </a:r>
          </a:p>
          <a:p>
            <a:endParaRPr lang="en-GB" dirty="0"/>
          </a:p>
          <a:p>
            <a:r>
              <a:rPr lang="en-GB" sz="2000" b="1" dirty="0"/>
              <a:t>Cost of this intervention:</a:t>
            </a:r>
          </a:p>
          <a:p>
            <a:r>
              <a:rPr lang="en-GB" dirty="0"/>
              <a:t>$200K - $1 million + $100K-200K per year</a:t>
            </a:r>
          </a:p>
          <a:p>
            <a:r>
              <a:rPr lang="en-GB" dirty="0"/>
              <a:t>Development then updating when guidelines update.</a:t>
            </a:r>
          </a:p>
        </p:txBody>
      </p:sp>
      <p:sp>
        <p:nvSpPr>
          <p:cNvPr id="26" name="TextBox 25">
            <a:extLst>
              <a:ext uri="{FF2B5EF4-FFF2-40B4-BE49-F238E27FC236}">
                <a16:creationId xmlns:a16="http://schemas.microsoft.com/office/drawing/2014/main" id="{DAC388D9-A3C1-4661-B7B5-09583AF24F29}"/>
              </a:ext>
            </a:extLst>
          </p:cNvPr>
          <p:cNvSpPr txBox="1"/>
          <p:nvPr/>
        </p:nvSpPr>
        <p:spPr>
          <a:xfrm>
            <a:off x="417334" y="5638785"/>
            <a:ext cx="2315475" cy="369332"/>
          </a:xfrm>
          <a:prstGeom prst="rect">
            <a:avLst/>
          </a:prstGeom>
          <a:noFill/>
        </p:spPr>
        <p:txBody>
          <a:bodyPr wrap="square" rtlCol="0">
            <a:spAutoFit/>
          </a:bodyPr>
          <a:lstStyle/>
          <a:p>
            <a:r>
              <a:rPr lang="en-GB" dirty="0"/>
              <a:t>Mean cost: $34.40</a:t>
            </a:r>
          </a:p>
        </p:txBody>
      </p:sp>
      <p:sp>
        <p:nvSpPr>
          <p:cNvPr id="27" name="TextBox 26">
            <a:extLst>
              <a:ext uri="{FF2B5EF4-FFF2-40B4-BE49-F238E27FC236}">
                <a16:creationId xmlns:a16="http://schemas.microsoft.com/office/drawing/2014/main" id="{315917A3-35FB-4122-8702-031469EAA96D}"/>
              </a:ext>
            </a:extLst>
          </p:cNvPr>
          <p:cNvSpPr txBox="1"/>
          <p:nvPr/>
        </p:nvSpPr>
        <p:spPr>
          <a:xfrm>
            <a:off x="3081294" y="5615638"/>
            <a:ext cx="2315475" cy="369332"/>
          </a:xfrm>
          <a:prstGeom prst="rect">
            <a:avLst/>
          </a:prstGeom>
          <a:noFill/>
        </p:spPr>
        <p:txBody>
          <a:bodyPr wrap="square" rtlCol="0">
            <a:spAutoFit/>
          </a:bodyPr>
          <a:lstStyle/>
          <a:p>
            <a:r>
              <a:rPr lang="en-GB" dirty="0"/>
              <a:t>Mean cost: $32.46</a:t>
            </a:r>
          </a:p>
        </p:txBody>
      </p:sp>
      <p:sp>
        <p:nvSpPr>
          <p:cNvPr id="35" name="TextBox 34">
            <a:extLst>
              <a:ext uri="{FF2B5EF4-FFF2-40B4-BE49-F238E27FC236}">
                <a16:creationId xmlns:a16="http://schemas.microsoft.com/office/drawing/2014/main" id="{A362B1C9-F897-4239-A9A5-FD022194C3E4}"/>
              </a:ext>
            </a:extLst>
          </p:cNvPr>
          <p:cNvSpPr txBox="1"/>
          <p:nvPr/>
        </p:nvSpPr>
        <p:spPr>
          <a:xfrm>
            <a:off x="377713" y="207818"/>
            <a:ext cx="11093851" cy="523220"/>
          </a:xfrm>
          <a:prstGeom prst="rect">
            <a:avLst/>
          </a:prstGeom>
          <a:noFill/>
        </p:spPr>
        <p:txBody>
          <a:bodyPr wrap="square" rtlCol="0">
            <a:spAutoFit/>
          </a:bodyPr>
          <a:lstStyle/>
          <a:p>
            <a:r>
              <a:rPr lang="en-GB" sz="2800" dirty="0"/>
              <a:t>Economic case: Healthcare costs </a:t>
            </a:r>
          </a:p>
        </p:txBody>
      </p:sp>
    </p:spTree>
    <p:extLst>
      <p:ext uri="{BB962C8B-B14F-4D97-AF65-F5344CB8AC3E}">
        <p14:creationId xmlns:p14="http://schemas.microsoft.com/office/powerpoint/2010/main" val="418948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27051" y="1899918"/>
            <a:ext cx="5151120" cy="1917700"/>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3672840" y="1955800"/>
            <a:ext cx="5151120" cy="1920239"/>
          </a:xfrm>
          <a:custGeom>
            <a:avLst/>
            <a:gdLst/>
            <a:ahLst/>
            <a:cxnLst/>
            <a:rect l="l" t="t" r="r" b="b"/>
            <a:pathLst>
              <a:path w="5151120" h="1920239">
                <a:moveTo>
                  <a:pt x="0" y="960120"/>
                </a:moveTo>
                <a:lnTo>
                  <a:pt x="3458" y="909936"/>
                </a:lnTo>
                <a:lnTo>
                  <a:pt x="13719" y="860422"/>
                </a:lnTo>
                <a:lnTo>
                  <a:pt x="30614" y="811641"/>
                </a:lnTo>
                <a:lnTo>
                  <a:pt x="53974" y="763657"/>
                </a:lnTo>
                <a:lnTo>
                  <a:pt x="83627" y="716533"/>
                </a:lnTo>
                <a:lnTo>
                  <a:pt x="119405" y="670332"/>
                </a:lnTo>
                <a:lnTo>
                  <a:pt x="161138" y="625116"/>
                </a:lnTo>
                <a:lnTo>
                  <a:pt x="208656" y="580951"/>
                </a:lnTo>
                <a:lnTo>
                  <a:pt x="261790" y="537898"/>
                </a:lnTo>
                <a:lnTo>
                  <a:pt x="320369" y="496021"/>
                </a:lnTo>
                <a:lnTo>
                  <a:pt x="384225" y="455384"/>
                </a:lnTo>
                <a:lnTo>
                  <a:pt x="418079" y="435550"/>
                </a:lnTo>
                <a:lnTo>
                  <a:pt x="453188" y="416049"/>
                </a:lnTo>
                <a:lnTo>
                  <a:pt x="489531" y="396890"/>
                </a:lnTo>
                <a:lnTo>
                  <a:pt x="527087" y="378080"/>
                </a:lnTo>
                <a:lnTo>
                  <a:pt x="565834" y="359628"/>
                </a:lnTo>
                <a:lnTo>
                  <a:pt x="605753" y="341541"/>
                </a:lnTo>
                <a:lnTo>
                  <a:pt x="646821" y="323826"/>
                </a:lnTo>
                <a:lnTo>
                  <a:pt x="689017" y="306493"/>
                </a:lnTo>
                <a:lnTo>
                  <a:pt x="732320" y="289549"/>
                </a:lnTo>
                <a:lnTo>
                  <a:pt x="776708" y="273001"/>
                </a:lnTo>
                <a:lnTo>
                  <a:pt x="822161" y="256859"/>
                </a:lnTo>
                <a:lnTo>
                  <a:pt x="868658" y="241129"/>
                </a:lnTo>
                <a:lnTo>
                  <a:pt x="916176" y="225819"/>
                </a:lnTo>
                <a:lnTo>
                  <a:pt x="964696" y="210938"/>
                </a:lnTo>
                <a:lnTo>
                  <a:pt x="1014195" y="196493"/>
                </a:lnTo>
                <a:lnTo>
                  <a:pt x="1064653" y="182493"/>
                </a:lnTo>
                <a:lnTo>
                  <a:pt x="1116048" y="168944"/>
                </a:lnTo>
                <a:lnTo>
                  <a:pt x="1168359" y="155856"/>
                </a:lnTo>
                <a:lnTo>
                  <a:pt x="1221564" y="143236"/>
                </a:lnTo>
                <a:lnTo>
                  <a:pt x="1275644" y="131092"/>
                </a:lnTo>
                <a:lnTo>
                  <a:pt x="1330576" y="119431"/>
                </a:lnTo>
                <a:lnTo>
                  <a:pt x="1386339" y="108262"/>
                </a:lnTo>
                <a:lnTo>
                  <a:pt x="1442912" y="97593"/>
                </a:lnTo>
                <a:lnTo>
                  <a:pt x="1500274" y="87432"/>
                </a:lnTo>
                <a:lnTo>
                  <a:pt x="1558403" y="77785"/>
                </a:lnTo>
                <a:lnTo>
                  <a:pt x="1617279" y="68663"/>
                </a:lnTo>
                <a:lnTo>
                  <a:pt x="1676880" y="60071"/>
                </a:lnTo>
                <a:lnTo>
                  <a:pt x="1737185" y="52019"/>
                </a:lnTo>
                <a:lnTo>
                  <a:pt x="1798173" y="44513"/>
                </a:lnTo>
                <a:lnTo>
                  <a:pt x="1859822" y="37563"/>
                </a:lnTo>
                <a:lnTo>
                  <a:pt x="1922112" y="31175"/>
                </a:lnTo>
                <a:lnTo>
                  <a:pt x="1985021" y="25359"/>
                </a:lnTo>
                <a:lnTo>
                  <a:pt x="2048527" y="20121"/>
                </a:lnTo>
                <a:lnTo>
                  <a:pt x="2112611" y="15469"/>
                </a:lnTo>
                <a:lnTo>
                  <a:pt x="2177249" y="11413"/>
                </a:lnTo>
                <a:lnTo>
                  <a:pt x="2242422" y="7958"/>
                </a:lnTo>
                <a:lnTo>
                  <a:pt x="2308109" y="5114"/>
                </a:lnTo>
                <a:lnTo>
                  <a:pt x="2374287" y="2888"/>
                </a:lnTo>
                <a:lnTo>
                  <a:pt x="2440935" y="1289"/>
                </a:lnTo>
                <a:lnTo>
                  <a:pt x="2508033" y="323"/>
                </a:lnTo>
                <a:lnTo>
                  <a:pt x="2575560" y="0"/>
                </a:lnTo>
                <a:lnTo>
                  <a:pt x="2643086" y="323"/>
                </a:lnTo>
                <a:lnTo>
                  <a:pt x="2710184" y="1289"/>
                </a:lnTo>
                <a:lnTo>
                  <a:pt x="2776832" y="2888"/>
                </a:lnTo>
                <a:lnTo>
                  <a:pt x="2843010" y="5114"/>
                </a:lnTo>
                <a:lnTo>
                  <a:pt x="2908697" y="7958"/>
                </a:lnTo>
                <a:lnTo>
                  <a:pt x="2973870" y="11413"/>
                </a:lnTo>
                <a:lnTo>
                  <a:pt x="3038508" y="15469"/>
                </a:lnTo>
                <a:lnTo>
                  <a:pt x="3102592" y="20121"/>
                </a:lnTo>
                <a:lnTo>
                  <a:pt x="3166098" y="25359"/>
                </a:lnTo>
                <a:lnTo>
                  <a:pt x="3229007" y="31175"/>
                </a:lnTo>
                <a:lnTo>
                  <a:pt x="3291297" y="37563"/>
                </a:lnTo>
                <a:lnTo>
                  <a:pt x="3352946" y="44513"/>
                </a:lnTo>
                <a:lnTo>
                  <a:pt x="3413934" y="52019"/>
                </a:lnTo>
                <a:lnTo>
                  <a:pt x="3474239" y="60071"/>
                </a:lnTo>
                <a:lnTo>
                  <a:pt x="3533840" y="68663"/>
                </a:lnTo>
                <a:lnTo>
                  <a:pt x="3592716" y="77785"/>
                </a:lnTo>
                <a:lnTo>
                  <a:pt x="3650845" y="87432"/>
                </a:lnTo>
                <a:lnTo>
                  <a:pt x="3708207" y="97593"/>
                </a:lnTo>
                <a:lnTo>
                  <a:pt x="3764780" y="108262"/>
                </a:lnTo>
                <a:lnTo>
                  <a:pt x="3820543" y="119431"/>
                </a:lnTo>
                <a:lnTo>
                  <a:pt x="3875475" y="131092"/>
                </a:lnTo>
                <a:lnTo>
                  <a:pt x="3929555" y="143236"/>
                </a:lnTo>
                <a:lnTo>
                  <a:pt x="3982760" y="155856"/>
                </a:lnTo>
                <a:lnTo>
                  <a:pt x="4035071" y="168944"/>
                </a:lnTo>
                <a:lnTo>
                  <a:pt x="4086466" y="182493"/>
                </a:lnTo>
                <a:lnTo>
                  <a:pt x="4136924" y="196493"/>
                </a:lnTo>
                <a:lnTo>
                  <a:pt x="4186423" y="210938"/>
                </a:lnTo>
                <a:lnTo>
                  <a:pt x="4234943" y="225819"/>
                </a:lnTo>
                <a:lnTo>
                  <a:pt x="4282461" y="241129"/>
                </a:lnTo>
                <a:lnTo>
                  <a:pt x="4328958" y="256859"/>
                </a:lnTo>
                <a:lnTo>
                  <a:pt x="4374411" y="273001"/>
                </a:lnTo>
                <a:lnTo>
                  <a:pt x="4418799" y="289549"/>
                </a:lnTo>
                <a:lnTo>
                  <a:pt x="4462102" y="306493"/>
                </a:lnTo>
                <a:lnTo>
                  <a:pt x="4504298" y="323826"/>
                </a:lnTo>
                <a:lnTo>
                  <a:pt x="4545366" y="341541"/>
                </a:lnTo>
                <a:lnTo>
                  <a:pt x="4585285" y="359628"/>
                </a:lnTo>
                <a:lnTo>
                  <a:pt x="4624032" y="378080"/>
                </a:lnTo>
                <a:lnTo>
                  <a:pt x="4661588" y="396890"/>
                </a:lnTo>
                <a:lnTo>
                  <a:pt x="4697931" y="416049"/>
                </a:lnTo>
                <a:lnTo>
                  <a:pt x="4733040" y="435550"/>
                </a:lnTo>
                <a:lnTo>
                  <a:pt x="4766894" y="455384"/>
                </a:lnTo>
                <a:lnTo>
                  <a:pt x="4799471" y="475544"/>
                </a:lnTo>
                <a:lnTo>
                  <a:pt x="4860710" y="516809"/>
                </a:lnTo>
                <a:lnTo>
                  <a:pt x="4916587" y="559282"/>
                </a:lnTo>
                <a:lnTo>
                  <a:pt x="4966935" y="602899"/>
                </a:lnTo>
                <a:lnTo>
                  <a:pt x="5011581" y="647597"/>
                </a:lnTo>
                <a:lnTo>
                  <a:pt x="5050358" y="693313"/>
                </a:lnTo>
                <a:lnTo>
                  <a:pt x="5083095" y="739984"/>
                </a:lnTo>
                <a:lnTo>
                  <a:pt x="5109622" y="787546"/>
                </a:lnTo>
                <a:lnTo>
                  <a:pt x="5129771" y="835936"/>
                </a:lnTo>
                <a:lnTo>
                  <a:pt x="5143370" y="885091"/>
                </a:lnTo>
                <a:lnTo>
                  <a:pt x="5150251" y="934948"/>
                </a:lnTo>
                <a:lnTo>
                  <a:pt x="5151120" y="960120"/>
                </a:lnTo>
                <a:lnTo>
                  <a:pt x="5150251" y="985291"/>
                </a:lnTo>
                <a:lnTo>
                  <a:pt x="5143370" y="1035148"/>
                </a:lnTo>
                <a:lnTo>
                  <a:pt x="5129771" y="1084303"/>
                </a:lnTo>
                <a:lnTo>
                  <a:pt x="5109622" y="1132693"/>
                </a:lnTo>
                <a:lnTo>
                  <a:pt x="5083095" y="1180255"/>
                </a:lnTo>
                <a:lnTo>
                  <a:pt x="5050358" y="1226926"/>
                </a:lnTo>
                <a:lnTo>
                  <a:pt x="5011581" y="1272642"/>
                </a:lnTo>
                <a:lnTo>
                  <a:pt x="4966935" y="1317340"/>
                </a:lnTo>
                <a:lnTo>
                  <a:pt x="4916587" y="1360957"/>
                </a:lnTo>
                <a:lnTo>
                  <a:pt x="4860710" y="1403430"/>
                </a:lnTo>
                <a:lnTo>
                  <a:pt x="4799471" y="1444695"/>
                </a:lnTo>
                <a:lnTo>
                  <a:pt x="4766894" y="1464855"/>
                </a:lnTo>
                <a:lnTo>
                  <a:pt x="4733040" y="1484689"/>
                </a:lnTo>
                <a:lnTo>
                  <a:pt x="4697931" y="1504190"/>
                </a:lnTo>
                <a:lnTo>
                  <a:pt x="4661588" y="1523349"/>
                </a:lnTo>
                <a:lnTo>
                  <a:pt x="4624032" y="1542159"/>
                </a:lnTo>
                <a:lnTo>
                  <a:pt x="4585285" y="1560611"/>
                </a:lnTo>
                <a:lnTo>
                  <a:pt x="4545366" y="1578698"/>
                </a:lnTo>
                <a:lnTo>
                  <a:pt x="4504298" y="1596413"/>
                </a:lnTo>
                <a:lnTo>
                  <a:pt x="4462102" y="1613746"/>
                </a:lnTo>
                <a:lnTo>
                  <a:pt x="4418799" y="1630690"/>
                </a:lnTo>
                <a:lnTo>
                  <a:pt x="4374411" y="1647238"/>
                </a:lnTo>
                <a:lnTo>
                  <a:pt x="4328958" y="1663380"/>
                </a:lnTo>
                <a:lnTo>
                  <a:pt x="4282461" y="1679110"/>
                </a:lnTo>
                <a:lnTo>
                  <a:pt x="4234943" y="1694420"/>
                </a:lnTo>
                <a:lnTo>
                  <a:pt x="4186423" y="1709301"/>
                </a:lnTo>
                <a:lnTo>
                  <a:pt x="4136924" y="1723746"/>
                </a:lnTo>
                <a:lnTo>
                  <a:pt x="4086466" y="1737746"/>
                </a:lnTo>
                <a:lnTo>
                  <a:pt x="4035071" y="1751295"/>
                </a:lnTo>
                <a:lnTo>
                  <a:pt x="3982760" y="1764383"/>
                </a:lnTo>
                <a:lnTo>
                  <a:pt x="3929555" y="1777003"/>
                </a:lnTo>
                <a:lnTo>
                  <a:pt x="3875475" y="1789147"/>
                </a:lnTo>
                <a:lnTo>
                  <a:pt x="3820543" y="1800808"/>
                </a:lnTo>
                <a:lnTo>
                  <a:pt x="3764780" y="1811977"/>
                </a:lnTo>
                <a:lnTo>
                  <a:pt x="3708207" y="1822646"/>
                </a:lnTo>
                <a:lnTo>
                  <a:pt x="3650845" y="1832807"/>
                </a:lnTo>
                <a:lnTo>
                  <a:pt x="3592716" y="1842454"/>
                </a:lnTo>
                <a:lnTo>
                  <a:pt x="3533840" y="1851576"/>
                </a:lnTo>
                <a:lnTo>
                  <a:pt x="3474239" y="1860168"/>
                </a:lnTo>
                <a:lnTo>
                  <a:pt x="3413934" y="1868220"/>
                </a:lnTo>
                <a:lnTo>
                  <a:pt x="3352946" y="1875726"/>
                </a:lnTo>
                <a:lnTo>
                  <a:pt x="3291297" y="1882676"/>
                </a:lnTo>
                <a:lnTo>
                  <a:pt x="3229007" y="1889064"/>
                </a:lnTo>
                <a:lnTo>
                  <a:pt x="3166098" y="1894880"/>
                </a:lnTo>
                <a:lnTo>
                  <a:pt x="3102592" y="1900118"/>
                </a:lnTo>
                <a:lnTo>
                  <a:pt x="3038508" y="1904770"/>
                </a:lnTo>
                <a:lnTo>
                  <a:pt x="2973870" y="1908826"/>
                </a:lnTo>
                <a:lnTo>
                  <a:pt x="2908697" y="1912281"/>
                </a:lnTo>
                <a:lnTo>
                  <a:pt x="2843010" y="1915125"/>
                </a:lnTo>
                <a:lnTo>
                  <a:pt x="2776832" y="1917351"/>
                </a:lnTo>
                <a:lnTo>
                  <a:pt x="2710184" y="1918950"/>
                </a:lnTo>
                <a:lnTo>
                  <a:pt x="2643086" y="1919916"/>
                </a:lnTo>
                <a:lnTo>
                  <a:pt x="2575560" y="1920239"/>
                </a:lnTo>
                <a:lnTo>
                  <a:pt x="2508033" y="1919916"/>
                </a:lnTo>
                <a:lnTo>
                  <a:pt x="2440935" y="1918950"/>
                </a:lnTo>
                <a:lnTo>
                  <a:pt x="2374287" y="1917351"/>
                </a:lnTo>
                <a:lnTo>
                  <a:pt x="2308109" y="1915125"/>
                </a:lnTo>
                <a:lnTo>
                  <a:pt x="2242422" y="1912281"/>
                </a:lnTo>
                <a:lnTo>
                  <a:pt x="2177249" y="1908826"/>
                </a:lnTo>
                <a:lnTo>
                  <a:pt x="2112611" y="1904770"/>
                </a:lnTo>
                <a:lnTo>
                  <a:pt x="2048527" y="1900118"/>
                </a:lnTo>
                <a:lnTo>
                  <a:pt x="1985021" y="1894880"/>
                </a:lnTo>
                <a:lnTo>
                  <a:pt x="1922112" y="1889064"/>
                </a:lnTo>
                <a:lnTo>
                  <a:pt x="1859822" y="1882676"/>
                </a:lnTo>
                <a:lnTo>
                  <a:pt x="1798173" y="1875726"/>
                </a:lnTo>
                <a:lnTo>
                  <a:pt x="1737185" y="1868220"/>
                </a:lnTo>
                <a:lnTo>
                  <a:pt x="1676880" y="1860168"/>
                </a:lnTo>
                <a:lnTo>
                  <a:pt x="1617279" y="1851576"/>
                </a:lnTo>
                <a:lnTo>
                  <a:pt x="1558403" y="1842454"/>
                </a:lnTo>
                <a:lnTo>
                  <a:pt x="1500274" y="1832807"/>
                </a:lnTo>
                <a:lnTo>
                  <a:pt x="1442912" y="1822646"/>
                </a:lnTo>
                <a:lnTo>
                  <a:pt x="1386339" y="1811977"/>
                </a:lnTo>
                <a:lnTo>
                  <a:pt x="1330576" y="1800808"/>
                </a:lnTo>
                <a:lnTo>
                  <a:pt x="1275644" y="1789147"/>
                </a:lnTo>
                <a:lnTo>
                  <a:pt x="1221564" y="1777003"/>
                </a:lnTo>
                <a:lnTo>
                  <a:pt x="1168359" y="1764383"/>
                </a:lnTo>
                <a:lnTo>
                  <a:pt x="1116048" y="1751295"/>
                </a:lnTo>
                <a:lnTo>
                  <a:pt x="1064653" y="1737746"/>
                </a:lnTo>
                <a:lnTo>
                  <a:pt x="1014195" y="1723746"/>
                </a:lnTo>
                <a:lnTo>
                  <a:pt x="964696" y="1709301"/>
                </a:lnTo>
                <a:lnTo>
                  <a:pt x="916176" y="1694420"/>
                </a:lnTo>
                <a:lnTo>
                  <a:pt x="868658" y="1679110"/>
                </a:lnTo>
                <a:lnTo>
                  <a:pt x="822161" y="1663380"/>
                </a:lnTo>
                <a:lnTo>
                  <a:pt x="776708" y="1647238"/>
                </a:lnTo>
                <a:lnTo>
                  <a:pt x="732320" y="1630690"/>
                </a:lnTo>
                <a:lnTo>
                  <a:pt x="689017" y="1613746"/>
                </a:lnTo>
                <a:lnTo>
                  <a:pt x="646821" y="1596413"/>
                </a:lnTo>
                <a:lnTo>
                  <a:pt x="605753" y="1578698"/>
                </a:lnTo>
                <a:lnTo>
                  <a:pt x="565834" y="1560611"/>
                </a:lnTo>
                <a:lnTo>
                  <a:pt x="527087" y="1542159"/>
                </a:lnTo>
                <a:lnTo>
                  <a:pt x="489531" y="1523349"/>
                </a:lnTo>
                <a:lnTo>
                  <a:pt x="453188" y="1504190"/>
                </a:lnTo>
                <a:lnTo>
                  <a:pt x="418079" y="1484689"/>
                </a:lnTo>
                <a:lnTo>
                  <a:pt x="384225" y="1464855"/>
                </a:lnTo>
                <a:lnTo>
                  <a:pt x="351648" y="1444695"/>
                </a:lnTo>
                <a:lnTo>
                  <a:pt x="290409" y="1403430"/>
                </a:lnTo>
                <a:lnTo>
                  <a:pt x="234532" y="1360957"/>
                </a:lnTo>
                <a:lnTo>
                  <a:pt x="184184" y="1317340"/>
                </a:lnTo>
                <a:lnTo>
                  <a:pt x="139538" y="1272642"/>
                </a:lnTo>
                <a:lnTo>
                  <a:pt x="100761" y="1226926"/>
                </a:lnTo>
                <a:lnTo>
                  <a:pt x="68024" y="1180255"/>
                </a:lnTo>
                <a:lnTo>
                  <a:pt x="41497" y="1132693"/>
                </a:lnTo>
                <a:lnTo>
                  <a:pt x="21348" y="1084303"/>
                </a:lnTo>
                <a:lnTo>
                  <a:pt x="7749" y="1035148"/>
                </a:lnTo>
                <a:lnTo>
                  <a:pt x="868" y="985291"/>
                </a:lnTo>
                <a:lnTo>
                  <a:pt x="0" y="960120"/>
                </a:lnTo>
                <a:close/>
              </a:path>
            </a:pathLst>
          </a:custGeom>
          <a:ln w="30480">
            <a:solidFill>
              <a:srgbClr val="7E7E7E"/>
            </a:solidFill>
          </a:ln>
        </p:spPr>
        <p:txBody>
          <a:bodyPr wrap="square" lIns="0" tIns="0" rIns="0" bIns="0" rtlCol="0"/>
          <a:lstStyle/>
          <a:p>
            <a:endParaRPr/>
          </a:p>
        </p:txBody>
      </p:sp>
      <p:sp>
        <p:nvSpPr>
          <p:cNvPr id="4" name="object 4"/>
          <p:cNvSpPr txBox="1"/>
          <p:nvPr/>
        </p:nvSpPr>
        <p:spPr>
          <a:xfrm>
            <a:off x="5039359" y="2672079"/>
            <a:ext cx="2580640" cy="304800"/>
          </a:xfrm>
          <a:prstGeom prst="rect">
            <a:avLst/>
          </a:prstGeom>
          <a:solidFill>
            <a:srgbClr val="FFFFFF"/>
          </a:solidFill>
        </p:spPr>
        <p:txBody>
          <a:bodyPr vert="horz" wrap="square" lIns="0" tIns="27940" rIns="0" bIns="0" rtlCol="0">
            <a:spAutoFit/>
          </a:bodyPr>
          <a:lstStyle/>
          <a:p>
            <a:pPr marL="146685">
              <a:lnSpc>
                <a:spcPct val="100000"/>
              </a:lnSpc>
              <a:spcBef>
                <a:spcPts val="220"/>
              </a:spcBef>
            </a:pPr>
            <a:r>
              <a:rPr sz="1450" b="1" spc="-20" dirty="0">
                <a:latin typeface="Calibri"/>
                <a:cs typeface="Calibri"/>
              </a:rPr>
              <a:t>Health </a:t>
            </a:r>
            <a:r>
              <a:rPr sz="1450" b="1" spc="-15" dirty="0">
                <a:latin typeface="Calibri"/>
                <a:cs typeface="Calibri"/>
              </a:rPr>
              <a:t>Data </a:t>
            </a:r>
            <a:r>
              <a:rPr sz="1450" b="1" spc="-5" dirty="0">
                <a:latin typeface="Calibri"/>
                <a:cs typeface="Calibri"/>
              </a:rPr>
              <a:t>Platform</a:t>
            </a:r>
            <a:r>
              <a:rPr sz="1450" b="1" spc="-210" dirty="0">
                <a:latin typeface="Calibri"/>
                <a:cs typeface="Calibri"/>
              </a:rPr>
              <a:t> </a:t>
            </a:r>
            <a:r>
              <a:rPr sz="1450" b="1" spc="-10" dirty="0">
                <a:latin typeface="Calibri"/>
                <a:cs typeface="Calibri"/>
              </a:rPr>
              <a:t>Initiative</a:t>
            </a:r>
            <a:endParaRPr sz="1450" dirty="0">
              <a:latin typeface="Calibri"/>
              <a:cs typeface="Calibri"/>
            </a:endParaRPr>
          </a:p>
        </p:txBody>
      </p:sp>
      <p:sp>
        <p:nvSpPr>
          <p:cNvPr id="9" name="object 9"/>
          <p:cNvSpPr/>
          <p:nvPr/>
        </p:nvSpPr>
        <p:spPr>
          <a:xfrm>
            <a:off x="3154679" y="3235960"/>
            <a:ext cx="1463040" cy="53847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154679" y="3235960"/>
            <a:ext cx="1463040" cy="538480"/>
          </a:xfrm>
          <a:custGeom>
            <a:avLst/>
            <a:gdLst/>
            <a:ahLst/>
            <a:cxnLst/>
            <a:rect l="l" t="t" r="r" b="b"/>
            <a:pathLst>
              <a:path w="1463039" h="538479">
                <a:moveTo>
                  <a:pt x="0" y="269239"/>
                </a:moveTo>
                <a:lnTo>
                  <a:pt x="11786" y="220838"/>
                </a:lnTo>
                <a:lnTo>
                  <a:pt x="45768" y="175285"/>
                </a:lnTo>
                <a:lnTo>
                  <a:pt x="99878" y="133340"/>
                </a:lnTo>
                <a:lnTo>
                  <a:pt x="133836" y="113958"/>
                </a:lnTo>
                <a:lnTo>
                  <a:pt x="172051" y="95763"/>
                </a:lnTo>
                <a:lnTo>
                  <a:pt x="214264" y="78851"/>
                </a:lnTo>
                <a:lnTo>
                  <a:pt x="260219" y="63315"/>
                </a:lnTo>
                <a:lnTo>
                  <a:pt x="309656" y="49251"/>
                </a:lnTo>
                <a:lnTo>
                  <a:pt x="362316" y="36754"/>
                </a:lnTo>
                <a:lnTo>
                  <a:pt x="417943" y="25919"/>
                </a:lnTo>
                <a:lnTo>
                  <a:pt x="476277" y="16842"/>
                </a:lnTo>
                <a:lnTo>
                  <a:pt x="537060" y="9616"/>
                </a:lnTo>
                <a:lnTo>
                  <a:pt x="600033" y="4337"/>
                </a:lnTo>
                <a:lnTo>
                  <a:pt x="664939" y="1100"/>
                </a:lnTo>
                <a:lnTo>
                  <a:pt x="731519" y="0"/>
                </a:lnTo>
                <a:lnTo>
                  <a:pt x="798100" y="1100"/>
                </a:lnTo>
                <a:lnTo>
                  <a:pt x="863006" y="4337"/>
                </a:lnTo>
                <a:lnTo>
                  <a:pt x="925979" y="9616"/>
                </a:lnTo>
                <a:lnTo>
                  <a:pt x="986762" y="16842"/>
                </a:lnTo>
                <a:lnTo>
                  <a:pt x="1045096" y="25919"/>
                </a:lnTo>
                <a:lnTo>
                  <a:pt x="1100723" y="36754"/>
                </a:lnTo>
                <a:lnTo>
                  <a:pt x="1153383" y="49251"/>
                </a:lnTo>
                <a:lnTo>
                  <a:pt x="1202820" y="63315"/>
                </a:lnTo>
                <a:lnTo>
                  <a:pt x="1248775" y="78851"/>
                </a:lnTo>
                <a:lnTo>
                  <a:pt x="1290988" y="95763"/>
                </a:lnTo>
                <a:lnTo>
                  <a:pt x="1329203" y="113958"/>
                </a:lnTo>
                <a:lnTo>
                  <a:pt x="1363161" y="133340"/>
                </a:lnTo>
                <a:lnTo>
                  <a:pt x="1417271" y="175285"/>
                </a:lnTo>
                <a:lnTo>
                  <a:pt x="1451253" y="220838"/>
                </a:lnTo>
                <a:lnTo>
                  <a:pt x="1463040" y="269239"/>
                </a:lnTo>
                <a:lnTo>
                  <a:pt x="1460050" y="293749"/>
                </a:lnTo>
                <a:lnTo>
                  <a:pt x="1436907" y="340821"/>
                </a:lnTo>
                <a:lnTo>
                  <a:pt x="1392603" y="384665"/>
                </a:lnTo>
                <a:lnTo>
                  <a:pt x="1329203" y="424521"/>
                </a:lnTo>
                <a:lnTo>
                  <a:pt x="1290988" y="442716"/>
                </a:lnTo>
                <a:lnTo>
                  <a:pt x="1248775" y="459628"/>
                </a:lnTo>
                <a:lnTo>
                  <a:pt x="1202820" y="475164"/>
                </a:lnTo>
                <a:lnTo>
                  <a:pt x="1153383" y="489228"/>
                </a:lnTo>
                <a:lnTo>
                  <a:pt x="1100723" y="501725"/>
                </a:lnTo>
                <a:lnTo>
                  <a:pt x="1045096" y="512560"/>
                </a:lnTo>
                <a:lnTo>
                  <a:pt x="986762" y="521637"/>
                </a:lnTo>
                <a:lnTo>
                  <a:pt x="925979" y="528863"/>
                </a:lnTo>
                <a:lnTo>
                  <a:pt x="863006" y="534142"/>
                </a:lnTo>
                <a:lnTo>
                  <a:pt x="798100" y="537379"/>
                </a:lnTo>
                <a:lnTo>
                  <a:pt x="731519" y="538479"/>
                </a:lnTo>
                <a:lnTo>
                  <a:pt x="664939" y="537379"/>
                </a:lnTo>
                <a:lnTo>
                  <a:pt x="600033" y="534142"/>
                </a:lnTo>
                <a:lnTo>
                  <a:pt x="537060" y="528863"/>
                </a:lnTo>
                <a:lnTo>
                  <a:pt x="476277" y="521637"/>
                </a:lnTo>
                <a:lnTo>
                  <a:pt x="417943" y="512560"/>
                </a:lnTo>
                <a:lnTo>
                  <a:pt x="362316" y="501725"/>
                </a:lnTo>
                <a:lnTo>
                  <a:pt x="309656" y="489228"/>
                </a:lnTo>
                <a:lnTo>
                  <a:pt x="260219" y="475164"/>
                </a:lnTo>
                <a:lnTo>
                  <a:pt x="214264" y="459628"/>
                </a:lnTo>
                <a:lnTo>
                  <a:pt x="172051" y="442716"/>
                </a:lnTo>
                <a:lnTo>
                  <a:pt x="133836" y="424521"/>
                </a:lnTo>
                <a:lnTo>
                  <a:pt x="99878" y="405139"/>
                </a:lnTo>
                <a:lnTo>
                  <a:pt x="45768" y="363194"/>
                </a:lnTo>
                <a:lnTo>
                  <a:pt x="11786" y="317641"/>
                </a:lnTo>
                <a:lnTo>
                  <a:pt x="0" y="269239"/>
                </a:lnTo>
                <a:close/>
              </a:path>
            </a:pathLst>
          </a:custGeom>
          <a:ln w="30480">
            <a:solidFill>
              <a:srgbClr val="7E7E7E"/>
            </a:solidFill>
          </a:ln>
        </p:spPr>
        <p:txBody>
          <a:bodyPr wrap="square" lIns="0" tIns="0" rIns="0" bIns="0" rtlCol="0"/>
          <a:lstStyle/>
          <a:p>
            <a:endParaRPr/>
          </a:p>
        </p:txBody>
      </p:sp>
      <p:sp>
        <p:nvSpPr>
          <p:cNvPr id="11" name="object 11"/>
          <p:cNvSpPr/>
          <p:nvPr/>
        </p:nvSpPr>
        <p:spPr>
          <a:xfrm>
            <a:off x="3393440" y="3667759"/>
            <a:ext cx="223520" cy="16255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464559" y="3393440"/>
            <a:ext cx="955040" cy="264160"/>
          </a:xfrm>
          <a:custGeom>
            <a:avLst/>
            <a:gdLst/>
            <a:ahLst/>
            <a:cxnLst/>
            <a:rect l="l" t="t" r="r" b="b"/>
            <a:pathLst>
              <a:path w="955039" h="264160">
                <a:moveTo>
                  <a:pt x="477519" y="0"/>
                </a:moveTo>
                <a:lnTo>
                  <a:pt x="406943" y="1433"/>
                </a:lnTo>
                <a:lnTo>
                  <a:pt x="339586" y="5596"/>
                </a:lnTo>
                <a:lnTo>
                  <a:pt x="276187" y="12283"/>
                </a:lnTo>
                <a:lnTo>
                  <a:pt x="217482" y="21290"/>
                </a:lnTo>
                <a:lnTo>
                  <a:pt x="164210" y="32413"/>
                </a:lnTo>
                <a:lnTo>
                  <a:pt x="117110" y="45445"/>
                </a:lnTo>
                <a:lnTo>
                  <a:pt x="76918" y="60182"/>
                </a:lnTo>
                <a:lnTo>
                  <a:pt x="20213" y="93950"/>
                </a:lnTo>
                <a:lnTo>
                  <a:pt x="0" y="132080"/>
                </a:lnTo>
                <a:lnTo>
                  <a:pt x="5176" y="151587"/>
                </a:lnTo>
                <a:lnTo>
                  <a:pt x="44373" y="187740"/>
                </a:lnTo>
                <a:lnTo>
                  <a:pt x="117110" y="218714"/>
                </a:lnTo>
                <a:lnTo>
                  <a:pt x="164210" y="231746"/>
                </a:lnTo>
                <a:lnTo>
                  <a:pt x="217482" y="242869"/>
                </a:lnTo>
                <a:lnTo>
                  <a:pt x="276187" y="251876"/>
                </a:lnTo>
                <a:lnTo>
                  <a:pt x="339586" y="258563"/>
                </a:lnTo>
                <a:lnTo>
                  <a:pt x="406943" y="262726"/>
                </a:lnTo>
                <a:lnTo>
                  <a:pt x="477519" y="264160"/>
                </a:lnTo>
                <a:lnTo>
                  <a:pt x="548096" y="262726"/>
                </a:lnTo>
                <a:lnTo>
                  <a:pt x="615453" y="258563"/>
                </a:lnTo>
                <a:lnTo>
                  <a:pt x="678852" y="251876"/>
                </a:lnTo>
                <a:lnTo>
                  <a:pt x="737557" y="242869"/>
                </a:lnTo>
                <a:lnTo>
                  <a:pt x="790829" y="231746"/>
                </a:lnTo>
                <a:lnTo>
                  <a:pt x="837929" y="218714"/>
                </a:lnTo>
                <a:lnTo>
                  <a:pt x="878121" y="203977"/>
                </a:lnTo>
                <a:lnTo>
                  <a:pt x="934826" y="170209"/>
                </a:lnTo>
                <a:lnTo>
                  <a:pt x="955039" y="132080"/>
                </a:lnTo>
                <a:lnTo>
                  <a:pt x="949863" y="112572"/>
                </a:lnTo>
                <a:lnTo>
                  <a:pt x="910666" y="76419"/>
                </a:lnTo>
                <a:lnTo>
                  <a:pt x="837929" y="45445"/>
                </a:lnTo>
                <a:lnTo>
                  <a:pt x="790829" y="32413"/>
                </a:lnTo>
                <a:lnTo>
                  <a:pt x="737557" y="21290"/>
                </a:lnTo>
                <a:lnTo>
                  <a:pt x="678852" y="12283"/>
                </a:lnTo>
                <a:lnTo>
                  <a:pt x="615453" y="5596"/>
                </a:lnTo>
                <a:lnTo>
                  <a:pt x="548096" y="1433"/>
                </a:lnTo>
                <a:lnTo>
                  <a:pt x="477519" y="0"/>
                </a:lnTo>
                <a:close/>
              </a:path>
            </a:pathLst>
          </a:custGeom>
          <a:solidFill>
            <a:srgbClr val="404040"/>
          </a:solidFill>
        </p:spPr>
        <p:txBody>
          <a:bodyPr wrap="square" lIns="0" tIns="0" rIns="0" bIns="0" rtlCol="0"/>
          <a:lstStyle/>
          <a:p>
            <a:endParaRPr/>
          </a:p>
        </p:txBody>
      </p:sp>
      <p:sp>
        <p:nvSpPr>
          <p:cNvPr id="13" name="object 13"/>
          <p:cNvSpPr/>
          <p:nvPr/>
        </p:nvSpPr>
        <p:spPr>
          <a:xfrm>
            <a:off x="3464559" y="3393440"/>
            <a:ext cx="955040" cy="264160"/>
          </a:xfrm>
          <a:custGeom>
            <a:avLst/>
            <a:gdLst/>
            <a:ahLst/>
            <a:cxnLst/>
            <a:rect l="l" t="t" r="r" b="b"/>
            <a:pathLst>
              <a:path w="955039" h="264160">
                <a:moveTo>
                  <a:pt x="0" y="132080"/>
                </a:moveTo>
                <a:lnTo>
                  <a:pt x="20213" y="93950"/>
                </a:lnTo>
                <a:lnTo>
                  <a:pt x="76918" y="60182"/>
                </a:lnTo>
                <a:lnTo>
                  <a:pt x="117110" y="45445"/>
                </a:lnTo>
                <a:lnTo>
                  <a:pt x="164210" y="32413"/>
                </a:lnTo>
                <a:lnTo>
                  <a:pt x="217482" y="21290"/>
                </a:lnTo>
                <a:lnTo>
                  <a:pt x="276187" y="12283"/>
                </a:lnTo>
                <a:lnTo>
                  <a:pt x="339586" y="5596"/>
                </a:lnTo>
                <a:lnTo>
                  <a:pt x="406943" y="1433"/>
                </a:lnTo>
                <a:lnTo>
                  <a:pt x="477519" y="0"/>
                </a:lnTo>
                <a:lnTo>
                  <a:pt x="548096" y="1433"/>
                </a:lnTo>
                <a:lnTo>
                  <a:pt x="615453" y="5596"/>
                </a:lnTo>
                <a:lnTo>
                  <a:pt x="678852" y="12283"/>
                </a:lnTo>
                <a:lnTo>
                  <a:pt x="737557" y="21290"/>
                </a:lnTo>
                <a:lnTo>
                  <a:pt x="790829" y="32413"/>
                </a:lnTo>
                <a:lnTo>
                  <a:pt x="837929" y="45445"/>
                </a:lnTo>
                <a:lnTo>
                  <a:pt x="878121" y="60182"/>
                </a:lnTo>
                <a:lnTo>
                  <a:pt x="934826" y="93950"/>
                </a:lnTo>
                <a:lnTo>
                  <a:pt x="955039" y="132080"/>
                </a:lnTo>
                <a:lnTo>
                  <a:pt x="949863" y="151587"/>
                </a:lnTo>
                <a:lnTo>
                  <a:pt x="910666" y="187740"/>
                </a:lnTo>
                <a:lnTo>
                  <a:pt x="837929" y="218714"/>
                </a:lnTo>
                <a:lnTo>
                  <a:pt x="790829" y="231746"/>
                </a:lnTo>
                <a:lnTo>
                  <a:pt x="737557" y="242869"/>
                </a:lnTo>
                <a:lnTo>
                  <a:pt x="678852" y="251876"/>
                </a:lnTo>
                <a:lnTo>
                  <a:pt x="615453" y="258563"/>
                </a:lnTo>
                <a:lnTo>
                  <a:pt x="548096" y="262726"/>
                </a:lnTo>
                <a:lnTo>
                  <a:pt x="477519" y="264160"/>
                </a:lnTo>
                <a:lnTo>
                  <a:pt x="406943" y="262726"/>
                </a:lnTo>
                <a:lnTo>
                  <a:pt x="339586" y="258563"/>
                </a:lnTo>
                <a:lnTo>
                  <a:pt x="276187" y="251876"/>
                </a:lnTo>
                <a:lnTo>
                  <a:pt x="217482" y="242869"/>
                </a:lnTo>
                <a:lnTo>
                  <a:pt x="164210" y="231746"/>
                </a:lnTo>
                <a:lnTo>
                  <a:pt x="117110" y="218714"/>
                </a:lnTo>
                <a:lnTo>
                  <a:pt x="76918" y="203977"/>
                </a:lnTo>
                <a:lnTo>
                  <a:pt x="20213" y="170209"/>
                </a:lnTo>
                <a:lnTo>
                  <a:pt x="0" y="132080"/>
                </a:lnTo>
                <a:close/>
              </a:path>
            </a:pathLst>
          </a:custGeom>
          <a:ln w="20320">
            <a:solidFill>
              <a:srgbClr val="7E7E7E"/>
            </a:solidFill>
          </a:ln>
        </p:spPr>
        <p:txBody>
          <a:bodyPr wrap="square" lIns="0" tIns="0" rIns="0" bIns="0" rtlCol="0"/>
          <a:lstStyle/>
          <a:p>
            <a:endParaRPr/>
          </a:p>
        </p:txBody>
      </p:sp>
      <p:sp>
        <p:nvSpPr>
          <p:cNvPr id="14" name="object 14"/>
          <p:cNvSpPr txBox="1"/>
          <p:nvPr/>
        </p:nvSpPr>
        <p:spPr>
          <a:xfrm>
            <a:off x="3597275" y="3437826"/>
            <a:ext cx="695325" cy="184785"/>
          </a:xfrm>
          <a:prstGeom prst="rect">
            <a:avLst/>
          </a:prstGeom>
        </p:spPr>
        <p:txBody>
          <a:bodyPr vert="horz" wrap="square" lIns="0" tIns="11430" rIns="0" bIns="0" rtlCol="0">
            <a:spAutoFit/>
          </a:bodyPr>
          <a:lstStyle/>
          <a:p>
            <a:pPr marL="12700">
              <a:lnSpc>
                <a:spcPct val="100000"/>
              </a:lnSpc>
              <a:spcBef>
                <a:spcPts val="90"/>
              </a:spcBef>
            </a:pPr>
            <a:r>
              <a:rPr sz="1050" b="1" spc="-10" dirty="0">
                <a:solidFill>
                  <a:srgbClr val="FFFFFF"/>
                </a:solidFill>
                <a:latin typeface="Trebuchet MS"/>
                <a:cs typeface="Trebuchet MS"/>
              </a:rPr>
              <a:t>PopDataBC</a:t>
            </a:r>
            <a:endParaRPr sz="1050">
              <a:latin typeface="Trebuchet MS"/>
              <a:cs typeface="Trebuchet MS"/>
            </a:endParaRPr>
          </a:p>
        </p:txBody>
      </p:sp>
      <p:sp>
        <p:nvSpPr>
          <p:cNvPr id="15" name="object 15"/>
          <p:cNvSpPr/>
          <p:nvPr/>
        </p:nvSpPr>
        <p:spPr>
          <a:xfrm>
            <a:off x="3068320" y="2915920"/>
            <a:ext cx="624840" cy="62483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098800" y="2946400"/>
            <a:ext cx="508000" cy="5080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789679" y="3728720"/>
            <a:ext cx="223519" cy="16255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8387080" y="2626360"/>
            <a:ext cx="1290320" cy="497840"/>
          </a:xfrm>
          <a:custGeom>
            <a:avLst/>
            <a:gdLst/>
            <a:ahLst/>
            <a:cxnLst/>
            <a:rect l="l" t="t" r="r" b="b"/>
            <a:pathLst>
              <a:path w="1290320" h="497839">
                <a:moveTo>
                  <a:pt x="645160" y="0"/>
                </a:moveTo>
                <a:lnTo>
                  <a:pt x="579187" y="1285"/>
                </a:lnTo>
                <a:lnTo>
                  <a:pt x="515123" y="5059"/>
                </a:lnTo>
                <a:lnTo>
                  <a:pt x="453290" y="11196"/>
                </a:lnTo>
                <a:lnTo>
                  <a:pt x="394013" y="19569"/>
                </a:lnTo>
                <a:lnTo>
                  <a:pt x="337616" y="30055"/>
                </a:lnTo>
                <a:lnTo>
                  <a:pt x="284422" y="42527"/>
                </a:lnTo>
                <a:lnTo>
                  <a:pt x="234757" y="56860"/>
                </a:lnTo>
                <a:lnTo>
                  <a:pt x="188944" y="72929"/>
                </a:lnTo>
                <a:lnTo>
                  <a:pt x="147307" y="90608"/>
                </a:lnTo>
                <a:lnTo>
                  <a:pt x="110170" y="109773"/>
                </a:lnTo>
                <a:lnTo>
                  <a:pt x="77857" y="130296"/>
                </a:lnTo>
                <a:lnTo>
                  <a:pt x="29000" y="174921"/>
                </a:lnTo>
                <a:lnTo>
                  <a:pt x="3330" y="223479"/>
                </a:lnTo>
                <a:lnTo>
                  <a:pt x="0" y="248919"/>
                </a:lnTo>
                <a:lnTo>
                  <a:pt x="3330" y="274360"/>
                </a:lnTo>
                <a:lnTo>
                  <a:pt x="29000" y="322918"/>
                </a:lnTo>
                <a:lnTo>
                  <a:pt x="77857" y="367543"/>
                </a:lnTo>
                <a:lnTo>
                  <a:pt x="110170" y="388066"/>
                </a:lnTo>
                <a:lnTo>
                  <a:pt x="147307" y="407231"/>
                </a:lnTo>
                <a:lnTo>
                  <a:pt x="188944" y="424910"/>
                </a:lnTo>
                <a:lnTo>
                  <a:pt x="234757" y="440979"/>
                </a:lnTo>
                <a:lnTo>
                  <a:pt x="284422" y="455312"/>
                </a:lnTo>
                <a:lnTo>
                  <a:pt x="337616" y="467784"/>
                </a:lnTo>
                <a:lnTo>
                  <a:pt x="394013" y="478270"/>
                </a:lnTo>
                <a:lnTo>
                  <a:pt x="453290" y="486643"/>
                </a:lnTo>
                <a:lnTo>
                  <a:pt x="515123" y="492780"/>
                </a:lnTo>
                <a:lnTo>
                  <a:pt x="579187" y="496554"/>
                </a:lnTo>
                <a:lnTo>
                  <a:pt x="645160" y="497839"/>
                </a:lnTo>
                <a:lnTo>
                  <a:pt x="711132" y="496554"/>
                </a:lnTo>
                <a:lnTo>
                  <a:pt x="775196" y="492780"/>
                </a:lnTo>
                <a:lnTo>
                  <a:pt x="837029" y="486643"/>
                </a:lnTo>
                <a:lnTo>
                  <a:pt x="896306" y="478270"/>
                </a:lnTo>
                <a:lnTo>
                  <a:pt x="952703" y="467784"/>
                </a:lnTo>
                <a:lnTo>
                  <a:pt x="1005897" y="455312"/>
                </a:lnTo>
                <a:lnTo>
                  <a:pt x="1055562" y="440979"/>
                </a:lnTo>
                <a:lnTo>
                  <a:pt x="1101375" y="424910"/>
                </a:lnTo>
                <a:lnTo>
                  <a:pt x="1143012" y="407231"/>
                </a:lnTo>
                <a:lnTo>
                  <a:pt x="1180149" y="388066"/>
                </a:lnTo>
                <a:lnTo>
                  <a:pt x="1212462" y="367543"/>
                </a:lnTo>
                <a:lnTo>
                  <a:pt x="1261319" y="322918"/>
                </a:lnTo>
                <a:lnTo>
                  <a:pt x="1286989" y="274360"/>
                </a:lnTo>
                <a:lnTo>
                  <a:pt x="1290320" y="248919"/>
                </a:lnTo>
                <a:lnTo>
                  <a:pt x="1286989" y="223479"/>
                </a:lnTo>
                <a:lnTo>
                  <a:pt x="1261319" y="174921"/>
                </a:lnTo>
                <a:lnTo>
                  <a:pt x="1212462" y="130296"/>
                </a:lnTo>
                <a:lnTo>
                  <a:pt x="1180149" y="109773"/>
                </a:lnTo>
                <a:lnTo>
                  <a:pt x="1143012" y="90608"/>
                </a:lnTo>
                <a:lnTo>
                  <a:pt x="1101375" y="72929"/>
                </a:lnTo>
                <a:lnTo>
                  <a:pt x="1055562" y="56860"/>
                </a:lnTo>
                <a:lnTo>
                  <a:pt x="1005897" y="42527"/>
                </a:lnTo>
                <a:lnTo>
                  <a:pt x="952703" y="30055"/>
                </a:lnTo>
                <a:lnTo>
                  <a:pt x="896306" y="19569"/>
                </a:lnTo>
                <a:lnTo>
                  <a:pt x="837029" y="11196"/>
                </a:lnTo>
                <a:lnTo>
                  <a:pt x="775196" y="5059"/>
                </a:lnTo>
                <a:lnTo>
                  <a:pt x="711132" y="1285"/>
                </a:lnTo>
                <a:lnTo>
                  <a:pt x="645160" y="0"/>
                </a:lnTo>
                <a:close/>
              </a:path>
            </a:pathLst>
          </a:custGeom>
          <a:solidFill>
            <a:srgbClr val="FFFFFF"/>
          </a:solidFill>
        </p:spPr>
        <p:txBody>
          <a:bodyPr wrap="square" lIns="0" tIns="0" rIns="0" bIns="0" rtlCol="0"/>
          <a:lstStyle/>
          <a:p>
            <a:endParaRPr/>
          </a:p>
        </p:txBody>
      </p:sp>
      <p:sp>
        <p:nvSpPr>
          <p:cNvPr id="19" name="object 19"/>
          <p:cNvSpPr/>
          <p:nvPr/>
        </p:nvSpPr>
        <p:spPr>
          <a:xfrm>
            <a:off x="8387080" y="2626360"/>
            <a:ext cx="1290320" cy="497840"/>
          </a:xfrm>
          <a:custGeom>
            <a:avLst/>
            <a:gdLst/>
            <a:ahLst/>
            <a:cxnLst/>
            <a:rect l="l" t="t" r="r" b="b"/>
            <a:pathLst>
              <a:path w="1290320" h="497839">
                <a:moveTo>
                  <a:pt x="0" y="248919"/>
                </a:moveTo>
                <a:lnTo>
                  <a:pt x="13105" y="198771"/>
                </a:lnTo>
                <a:lnTo>
                  <a:pt x="50692" y="152054"/>
                </a:lnTo>
                <a:lnTo>
                  <a:pt x="110170" y="109773"/>
                </a:lnTo>
                <a:lnTo>
                  <a:pt x="147307" y="90608"/>
                </a:lnTo>
                <a:lnTo>
                  <a:pt x="188944" y="72929"/>
                </a:lnTo>
                <a:lnTo>
                  <a:pt x="234757" y="56860"/>
                </a:lnTo>
                <a:lnTo>
                  <a:pt x="284422" y="42527"/>
                </a:lnTo>
                <a:lnTo>
                  <a:pt x="337616" y="30055"/>
                </a:lnTo>
                <a:lnTo>
                  <a:pt x="394013" y="19569"/>
                </a:lnTo>
                <a:lnTo>
                  <a:pt x="453290" y="11196"/>
                </a:lnTo>
                <a:lnTo>
                  <a:pt x="515123" y="5059"/>
                </a:lnTo>
                <a:lnTo>
                  <a:pt x="579187" y="1285"/>
                </a:lnTo>
                <a:lnTo>
                  <a:pt x="645160" y="0"/>
                </a:lnTo>
                <a:lnTo>
                  <a:pt x="711132" y="1285"/>
                </a:lnTo>
                <a:lnTo>
                  <a:pt x="775196" y="5059"/>
                </a:lnTo>
                <a:lnTo>
                  <a:pt x="837029" y="11196"/>
                </a:lnTo>
                <a:lnTo>
                  <a:pt x="896306" y="19569"/>
                </a:lnTo>
                <a:lnTo>
                  <a:pt x="952703" y="30055"/>
                </a:lnTo>
                <a:lnTo>
                  <a:pt x="1005897" y="42527"/>
                </a:lnTo>
                <a:lnTo>
                  <a:pt x="1055562" y="56860"/>
                </a:lnTo>
                <a:lnTo>
                  <a:pt x="1101375" y="72929"/>
                </a:lnTo>
                <a:lnTo>
                  <a:pt x="1143012" y="90608"/>
                </a:lnTo>
                <a:lnTo>
                  <a:pt x="1180149" y="109773"/>
                </a:lnTo>
                <a:lnTo>
                  <a:pt x="1212462" y="130296"/>
                </a:lnTo>
                <a:lnTo>
                  <a:pt x="1261319" y="174921"/>
                </a:lnTo>
                <a:lnTo>
                  <a:pt x="1286989" y="223479"/>
                </a:lnTo>
                <a:lnTo>
                  <a:pt x="1290320" y="248919"/>
                </a:lnTo>
                <a:lnTo>
                  <a:pt x="1286989" y="274360"/>
                </a:lnTo>
                <a:lnTo>
                  <a:pt x="1261319" y="322918"/>
                </a:lnTo>
                <a:lnTo>
                  <a:pt x="1212462" y="367543"/>
                </a:lnTo>
                <a:lnTo>
                  <a:pt x="1180149" y="388066"/>
                </a:lnTo>
                <a:lnTo>
                  <a:pt x="1143012" y="407231"/>
                </a:lnTo>
                <a:lnTo>
                  <a:pt x="1101375" y="424910"/>
                </a:lnTo>
                <a:lnTo>
                  <a:pt x="1055562" y="440979"/>
                </a:lnTo>
                <a:lnTo>
                  <a:pt x="1005897" y="455312"/>
                </a:lnTo>
                <a:lnTo>
                  <a:pt x="952703" y="467784"/>
                </a:lnTo>
                <a:lnTo>
                  <a:pt x="896306" y="478270"/>
                </a:lnTo>
                <a:lnTo>
                  <a:pt x="837029" y="486643"/>
                </a:lnTo>
                <a:lnTo>
                  <a:pt x="775196" y="492780"/>
                </a:lnTo>
                <a:lnTo>
                  <a:pt x="711132" y="496554"/>
                </a:lnTo>
                <a:lnTo>
                  <a:pt x="645160" y="497839"/>
                </a:lnTo>
                <a:lnTo>
                  <a:pt x="579187" y="496554"/>
                </a:lnTo>
                <a:lnTo>
                  <a:pt x="515123" y="492780"/>
                </a:lnTo>
                <a:lnTo>
                  <a:pt x="453290" y="486643"/>
                </a:lnTo>
                <a:lnTo>
                  <a:pt x="394013" y="478270"/>
                </a:lnTo>
                <a:lnTo>
                  <a:pt x="337616" y="467784"/>
                </a:lnTo>
                <a:lnTo>
                  <a:pt x="284422" y="455312"/>
                </a:lnTo>
                <a:lnTo>
                  <a:pt x="234757" y="440979"/>
                </a:lnTo>
                <a:lnTo>
                  <a:pt x="188944" y="424910"/>
                </a:lnTo>
                <a:lnTo>
                  <a:pt x="147307" y="407231"/>
                </a:lnTo>
                <a:lnTo>
                  <a:pt x="110170" y="388066"/>
                </a:lnTo>
                <a:lnTo>
                  <a:pt x="77857" y="367543"/>
                </a:lnTo>
                <a:lnTo>
                  <a:pt x="29000" y="322918"/>
                </a:lnTo>
                <a:lnTo>
                  <a:pt x="3330" y="274360"/>
                </a:lnTo>
                <a:lnTo>
                  <a:pt x="0" y="248919"/>
                </a:lnTo>
                <a:close/>
              </a:path>
            </a:pathLst>
          </a:custGeom>
          <a:ln w="30480">
            <a:solidFill>
              <a:srgbClr val="7E7E7E"/>
            </a:solidFill>
            <a:prstDash val="sysDash"/>
          </a:ln>
        </p:spPr>
        <p:txBody>
          <a:bodyPr wrap="square" lIns="0" tIns="0" rIns="0" bIns="0" rtlCol="0"/>
          <a:lstStyle/>
          <a:p>
            <a:endParaRPr/>
          </a:p>
        </p:txBody>
      </p:sp>
      <p:sp>
        <p:nvSpPr>
          <p:cNvPr id="20" name="object 20"/>
          <p:cNvSpPr txBox="1"/>
          <p:nvPr/>
        </p:nvSpPr>
        <p:spPr>
          <a:xfrm>
            <a:off x="8853169" y="2765107"/>
            <a:ext cx="356870" cy="196850"/>
          </a:xfrm>
          <a:prstGeom prst="rect">
            <a:avLst/>
          </a:prstGeom>
        </p:spPr>
        <p:txBody>
          <a:bodyPr vert="horz" wrap="square" lIns="0" tIns="15240" rIns="0" bIns="0" rtlCol="0">
            <a:spAutoFit/>
          </a:bodyPr>
          <a:lstStyle/>
          <a:p>
            <a:pPr marL="12700">
              <a:lnSpc>
                <a:spcPct val="100000"/>
              </a:lnSpc>
              <a:spcBef>
                <a:spcPts val="120"/>
              </a:spcBef>
            </a:pPr>
            <a:r>
              <a:rPr sz="1100" b="1" spc="20" dirty="0">
                <a:solidFill>
                  <a:srgbClr val="585858"/>
                </a:solidFill>
                <a:latin typeface="Calibri"/>
                <a:cs typeface="Calibri"/>
              </a:rPr>
              <a:t>E</a:t>
            </a:r>
            <a:r>
              <a:rPr sz="1100" b="1" spc="-5" dirty="0">
                <a:solidFill>
                  <a:srgbClr val="585858"/>
                </a:solidFill>
                <a:latin typeface="Calibri"/>
                <a:cs typeface="Calibri"/>
              </a:rPr>
              <a:t>M</a:t>
            </a:r>
            <a:r>
              <a:rPr sz="1100" b="1" spc="15" dirty="0">
                <a:solidFill>
                  <a:srgbClr val="585858"/>
                </a:solidFill>
                <a:latin typeface="Calibri"/>
                <a:cs typeface="Calibri"/>
              </a:rPr>
              <a:t>R</a:t>
            </a:r>
            <a:r>
              <a:rPr sz="1100" b="1" spc="5" dirty="0">
                <a:solidFill>
                  <a:srgbClr val="585858"/>
                </a:solidFill>
                <a:latin typeface="Calibri"/>
                <a:cs typeface="Calibri"/>
              </a:rPr>
              <a:t>s</a:t>
            </a:r>
            <a:endParaRPr sz="1100">
              <a:latin typeface="Calibri"/>
              <a:cs typeface="Calibri"/>
            </a:endParaRPr>
          </a:p>
        </p:txBody>
      </p:sp>
      <p:sp>
        <p:nvSpPr>
          <p:cNvPr id="21" name="object 21"/>
          <p:cNvSpPr/>
          <p:nvPr/>
        </p:nvSpPr>
        <p:spPr>
          <a:xfrm>
            <a:off x="8895080" y="2524760"/>
            <a:ext cx="223520" cy="182879"/>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8895080" y="2555239"/>
            <a:ext cx="223520" cy="30480"/>
          </a:xfrm>
          <a:custGeom>
            <a:avLst/>
            <a:gdLst/>
            <a:ahLst/>
            <a:cxnLst/>
            <a:rect l="l" t="t" r="r" b="b"/>
            <a:pathLst>
              <a:path w="223520" h="30480">
                <a:moveTo>
                  <a:pt x="223520" y="0"/>
                </a:moveTo>
                <a:lnTo>
                  <a:pt x="214737" y="11888"/>
                </a:lnTo>
                <a:lnTo>
                  <a:pt x="190785" y="21574"/>
                </a:lnTo>
                <a:lnTo>
                  <a:pt x="155261" y="28092"/>
                </a:lnTo>
                <a:lnTo>
                  <a:pt x="111760" y="30480"/>
                </a:lnTo>
                <a:lnTo>
                  <a:pt x="68258" y="28092"/>
                </a:lnTo>
                <a:lnTo>
                  <a:pt x="32734" y="21574"/>
                </a:lnTo>
                <a:lnTo>
                  <a:pt x="8782" y="11888"/>
                </a:lnTo>
                <a:lnTo>
                  <a:pt x="0" y="0"/>
                </a:lnTo>
              </a:path>
            </a:pathLst>
          </a:custGeom>
          <a:ln w="30480">
            <a:solidFill>
              <a:srgbClr val="F79546"/>
            </a:solidFill>
          </a:ln>
        </p:spPr>
        <p:txBody>
          <a:bodyPr wrap="square" lIns="0" tIns="0" rIns="0" bIns="0" rtlCol="0"/>
          <a:lstStyle/>
          <a:p>
            <a:endParaRPr/>
          </a:p>
        </p:txBody>
      </p:sp>
      <p:sp>
        <p:nvSpPr>
          <p:cNvPr id="23" name="object 23"/>
          <p:cNvSpPr/>
          <p:nvPr/>
        </p:nvSpPr>
        <p:spPr>
          <a:xfrm>
            <a:off x="8895080" y="2524760"/>
            <a:ext cx="223520" cy="182880"/>
          </a:xfrm>
          <a:custGeom>
            <a:avLst/>
            <a:gdLst/>
            <a:ahLst/>
            <a:cxnLst/>
            <a:rect l="l" t="t" r="r" b="b"/>
            <a:pathLst>
              <a:path w="223520" h="182880">
                <a:moveTo>
                  <a:pt x="0" y="30479"/>
                </a:moveTo>
                <a:lnTo>
                  <a:pt x="8782" y="18591"/>
                </a:lnTo>
                <a:lnTo>
                  <a:pt x="32734" y="8905"/>
                </a:lnTo>
                <a:lnTo>
                  <a:pt x="68258" y="2387"/>
                </a:lnTo>
                <a:lnTo>
                  <a:pt x="111760" y="0"/>
                </a:lnTo>
                <a:lnTo>
                  <a:pt x="155261" y="2387"/>
                </a:lnTo>
                <a:lnTo>
                  <a:pt x="190785" y="8905"/>
                </a:lnTo>
                <a:lnTo>
                  <a:pt x="214737" y="18591"/>
                </a:lnTo>
                <a:lnTo>
                  <a:pt x="223520" y="30479"/>
                </a:lnTo>
                <a:lnTo>
                  <a:pt x="223520" y="152400"/>
                </a:lnTo>
                <a:lnTo>
                  <a:pt x="214737" y="164288"/>
                </a:lnTo>
                <a:lnTo>
                  <a:pt x="190785" y="173974"/>
                </a:lnTo>
                <a:lnTo>
                  <a:pt x="155261" y="180492"/>
                </a:lnTo>
                <a:lnTo>
                  <a:pt x="111760" y="182879"/>
                </a:lnTo>
                <a:lnTo>
                  <a:pt x="68258" y="180492"/>
                </a:lnTo>
                <a:lnTo>
                  <a:pt x="32734" y="173974"/>
                </a:lnTo>
                <a:lnTo>
                  <a:pt x="8782" y="164288"/>
                </a:lnTo>
                <a:lnTo>
                  <a:pt x="0" y="152400"/>
                </a:lnTo>
                <a:lnTo>
                  <a:pt x="0" y="30479"/>
                </a:lnTo>
                <a:close/>
              </a:path>
            </a:pathLst>
          </a:custGeom>
          <a:ln w="30480">
            <a:solidFill>
              <a:srgbClr val="F79546"/>
            </a:solidFill>
          </a:ln>
        </p:spPr>
        <p:txBody>
          <a:bodyPr wrap="square" lIns="0" tIns="0" rIns="0" bIns="0" rtlCol="0"/>
          <a:lstStyle/>
          <a:p>
            <a:endParaRPr/>
          </a:p>
        </p:txBody>
      </p:sp>
      <p:sp>
        <p:nvSpPr>
          <p:cNvPr id="24" name="object 24"/>
          <p:cNvSpPr/>
          <p:nvPr/>
        </p:nvSpPr>
        <p:spPr>
          <a:xfrm>
            <a:off x="9499600" y="2702560"/>
            <a:ext cx="254000" cy="213359"/>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9027159" y="3042920"/>
            <a:ext cx="223520" cy="182879"/>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9027159" y="3073400"/>
            <a:ext cx="223520" cy="30480"/>
          </a:xfrm>
          <a:custGeom>
            <a:avLst/>
            <a:gdLst/>
            <a:ahLst/>
            <a:cxnLst/>
            <a:rect l="l" t="t" r="r" b="b"/>
            <a:pathLst>
              <a:path w="223520" h="30480">
                <a:moveTo>
                  <a:pt x="223520" y="0"/>
                </a:moveTo>
                <a:lnTo>
                  <a:pt x="214737" y="11888"/>
                </a:lnTo>
                <a:lnTo>
                  <a:pt x="190785" y="21574"/>
                </a:lnTo>
                <a:lnTo>
                  <a:pt x="155261" y="28092"/>
                </a:lnTo>
                <a:lnTo>
                  <a:pt x="111760" y="30479"/>
                </a:lnTo>
                <a:lnTo>
                  <a:pt x="68258" y="28092"/>
                </a:lnTo>
                <a:lnTo>
                  <a:pt x="32734" y="21574"/>
                </a:lnTo>
                <a:lnTo>
                  <a:pt x="8782" y="11888"/>
                </a:lnTo>
                <a:lnTo>
                  <a:pt x="0" y="0"/>
                </a:lnTo>
              </a:path>
            </a:pathLst>
          </a:custGeom>
          <a:ln w="30480">
            <a:solidFill>
              <a:srgbClr val="F79546"/>
            </a:solidFill>
          </a:ln>
        </p:spPr>
        <p:txBody>
          <a:bodyPr wrap="square" lIns="0" tIns="0" rIns="0" bIns="0" rtlCol="0"/>
          <a:lstStyle/>
          <a:p>
            <a:endParaRPr/>
          </a:p>
        </p:txBody>
      </p:sp>
      <p:sp>
        <p:nvSpPr>
          <p:cNvPr id="27" name="object 27"/>
          <p:cNvSpPr/>
          <p:nvPr/>
        </p:nvSpPr>
        <p:spPr>
          <a:xfrm>
            <a:off x="9027159" y="3042920"/>
            <a:ext cx="223520" cy="182880"/>
          </a:xfrm>
          <a:custGeom>
            <a:avLst/>
            <a:gdLst/>
            <a:ahLst/>
            <a:cxnLst/>
            <a:rect l="l" t="t" r="r" b="b"/>
            <a:pathLst>
              <a:path w="223520" h="182880">
                <a:moveTo>
                  <a:pt x="0" y="30479"/>
                </a:moveTo>
                <a:lnTo>
                  <a:pt x="8782" y="18591"/>
                </a:lnTo>
                <a:lnTo>
                  <a:pt x="32734" y="8905"/>
                </a:lnTo>
                <a:lnTo>
                  <a:pt x="68258" y="2387"/>
                </a:lnTo>
                <a:lnTo>
                  <a:pt x="111760" y="0"/>
                </a:lnTo>
                <a:lnTo>
                  <a:pt x="155261" y="2387"/>
                </a:lnTo>
                <a:lnTo>
                  <a:pt x="190785" y="8905"/>
                </a:lnTo>
                <a:lnTo>
                  <a:pt x="214737" y="18591"/>
                </a:lnTo>
                <a:lnTo>
                  <a:pt x="223520" y="30479"/>
                </a:lnTo>
                <a:lnTo>
                  <a:pt x="223520" y="152400"/>
                </a:lnTo>
                <a:lnTo>
                  <a:pt x="214737" y="164288"/>
                </a:lnTo>
                <a:lnTo>
                  <a:pt x="190785" y="173974"/>
                </a:lnTo>
                <a:lnTo>
                  <a:pt x="155261" y="180492"/>
                </a:lnTo>
                <a:lnTo>
                  <a:pt x="111760" y="182879"/>
                </a:lnTo>
                <a:lnTo>
                  <a:pt x="68258" y="180492"/>
                </a:lnTo>
                <a:lnTo>
                  <a:pt x="32734" y="173974"/>
                </a:lnTo>
                <a:lnTo>
                  <a:pt x="8782" y="164288"/>
                </a:lnTo>
                <a:lnTo>
                  <a:pt x="0" y="152400"/>
                </a:lnTo>
                <a:lnTo>
                  <a:pt x="0" y="30479"/>
                </a:lnTo>
                <a:close/>
              </a:path>
            </a:pathLst>
          </a:custGeom>
          <a:ln w="30480">
            <a:solidFill>
              <a:srgbClr val="F79546"/>
            </a:solidFill>
          </a:ln>
        </p:spPr>
        <p:txBody>
          <a:bodyPr wrap="square" lIns="0" tIns="0" rIns="0" bIns="0" rtlCol="0"/>
          <a:lstStyle/>
          <a:p>
            <a:endParaRPr/>
          </a:p>
        </p:txBody>
      </p:sp>
      <p:sp>
        <p:nvSpPr>
          <p:cNvPr id="54" name="object 54"/>
          <p:cNvSpPr txBox="1"/>
          <p:nvPr/>
        </p:nvSpPr>
        <p:spPr>
          <a:xfrm>
            <a:off x="5398515" y="1977326"/>
            <a:ext cx="252729" cy="160020"/>
          </a:xfrm>
          <a:prstGeom prst="rect">
            <a:avLst/>
          </a:prstGeom>
        </p:spPr>
        <p:txBody>
          <a:bodyPr vert="horz" wrap="square" lIns="0" tIns="16510" rIns="0" bIns="0" rtlCol="0">
            <a:spAutoFit/>
          </a:bodyPr>
          <a:lstStyle/>
          <a:p>
            <a:pPr marL="12700">
              <a:lnSpc>
                <a:spcPct val="100000"/>
              </a:lnSpc>
              <a:spcBef>
                <a:spcPts val="130"/>
              </a:spcBef>
            </a:pPr>
            <a:r>
              <a:rPr sz="850" spc="35" dirty="0">
                <a:solidFill>
                  <a:srgbClr val="FFFFFF"/>
                </a:solidFill>
                <a:latin typeface="Calibri"/>
                <a:cs typeface="Calibri"/>
              </a:rPr>
              <a:t>D</a:t>
            </a:r>
            <a:r>
              <a:rPr sz="850" spc="70" dirty="0">
                <a:solidFill>
                  <a:srgbClr val="FFFFFF"/>
                </a:solidFill>
                <a:latin typeface="Calibri"/>
                <a:cs typeface="Calibri"/>
              </a:rPr>
              <a:t>a</a:t>
            </a:r>
            <a:r>
              <a:rPr sz="850" spc="30" dirty="0">
                <a:solidFill>
                  <a:srgbClr val="FFFFFF"/>
                </a:solidFill>
                <a:latin typeface="Calibri"/>
                <a:cs typeface="Calibri"/>
              </a:rPr>
              <a:t>t</a:t>
            </a:r>
            <a:r>
              <a:rPr sz="850" spc="15" dirty="0">
                <a:solidFill>
                  <a:srgbClr val="FFFFFF"/>
                </a:solidFill>
                <a:latin typeface="Calibri"/>
                <a:cs typeface="Calibri"/>
              </a:rPr>
              <a:t>a</a:t>
            </a:r>
            <a:endParaRPr sz="850">
              <a:latin typeface="Calibri"/>
              <a:cs typeface="Calibri"/>
            </a:endParaRPr>
          </a:p>
        </p:txBody>
      </p:sp>
      <p:sp>
        <p:nvSpPr>
          <p:cNvPr id="61" name="object 61"/>
          <p:cNvSpPr txBox="1"/>
          <p:nvPr/>
        </p:nvSpPr>
        <p:spPr>
          <a:xfrm>
            <a:off x="6217920" y="1958720"/>
            <a:ext cx="251460" cy="160020"/>
          </a:xfrm>
          <a:prstGeom prst="rect">
            <a:avLst/>
          </a:prstGeom>
        </p:spPr>
        <p:txBody>
          <a:bodyPr vert="horz" wrap="square" lIns="0" tIns="16510" rIns="0" bIns="0" rtlCol="0">
            <a:spAutoFit/>
          </a:bodyPr>
          <a:lstStyle/>
          <a:p>
            <a:pPr marL="12700">
              <a:lnSpc>
                <a:spcPct val="100000"/>
              </a:lnSpc>
              <a:spcBef>
                <a:spcPts val="130"/>
              </a:spcBef>
            </a:pPr>
            <a:r>
              <a:rPr sz="850" spc="30" dirty="0">
                <a:solidFill>
                  <a:srgbClr val="FFFFFF"/>
                </a:solidFill>
                <a:latin typeface="Calibri"/>
                <a:cs typeface="Calibri"/>
              </a:rPr>
              <a:t>D</a:t>
            </a:r>
            <a:r>
              <a:rPr sz="850" spc="65" dirty="0">
                <a:solidFill>
                  <a:srgbClr val="FFFFFF"/>
                </a:solidFill>
                <a:latin typeface="Calibri"/>
                <a:cs typeface="Calibri"/>
              </a:rPr>
              <a:t>a</a:t>
            </a:r>
            <a:r>
              <a:rPr sz="850" spc="30" dirty="0">
                <a:solidFill>
                  <a:srgbClr val="FFFFFF"/>
                </a:solidFill>
                <a:latin typeface="Calibri"/>
                <a:cs typeface="Calibri"/>
              </a:rPr>
              <a:t>t</a:t>
            </a:r>
            <a:r>
              <a:rPr sz="850" spc="10" dirty="0">
                <a:solidFill>
                  <a:srgbClr val="FFFFFF"/>
                </a:solidFill>
                <a:latin typeface="Calibri"/>
                <a:cs typeface="Calibri"/>
              </a:rPr>
              <a:t>a</a:t>
            </a:r>
            <a:endParaRPr sz="850">
              <a:latin typeface="Calibri"/>
              <a:cs typeface="Calibri"/>
            </a:endParaRPr>
          </a:p>
        </p:txBody>
      </p:sp>
      <p:sp>
        <p:nvSpPr>
          <p:cNvPr id="64" name="object 64"/>
          <p:cNvSpPr/>
          <p:nvPr/>
        </p:nvSpPr>
        <p:spPr>
          <a:xfrm>
            <a:off x="4165600" y="3657600"/>
            <a:ext cx="223519" cy="162559"/>
          </a:xfrm>
          <a:prstGeom prst="rect">
            <a:avLst/>
          </a:prstGeom>
          <a:blipFill>
            <a:blip r:embed="rId8" cstate="print"/>
            <a:stretch>
              <a:fillRect/>
            </a:stretch>
          </a:blipFill>
        </p:spPr>
        <p:txBody>
          <a:bodyPr wrap="square" lIns="0" tIns="0" rIns="0" bIns="0" rtlCol="0"/>
          <a:lstStyle/>
          <a:p>
            <a:endParaRPr/>
          </a:p>
        </p:txBody>
      </p:sp>
      <p:sp>
        <p:nvSpPr>
          <p:cNvPr id="74" name="object 74"/>
          <p:cNvSpPr txBox="1"/>
          <p:nvPr/>
        </p:nvSpPr>
        <p:spPr>
          <a:xfrm>
            <a:off x="4749165" y="2145347"/>
            <a:ext cx="252095" cy="160020"/>
          </a:xfrm>
          <a:prstGeom prst="rect">
            <a:avLst/>
          </a:prstGeom>
        </p:spPr>
        <p:txBody>
          <a:bodyPr vert="horz" wrap="square" lIns="0" tIns="16510" rIns="0" bIns="0" rtlCol="0">
            <a:spAutoFit/>
          </a:bodyPr>
          <a:lstStyle/>
          <a:p>
            <a:pPr marL="12700">
              <a:lnSpc>
                <a:spcPct val="100000"/>
              </a:lnSpc>
              <a:spcBef>
                <a:spcPts val="130"/>
              </a:spcBef>
            </a:pPr>
            <a:r>
              <a:rPr sz="850" spc="35" dirty="0">
                <a:solidFill>
                  <a:srgbClr val="FFFFFF"/>
                </a:solidFill>
                <a:latin typeface="Calibri"/>
                <a:cs typeface="Calibri"/>
              </a:rPr>
              <a:t>D</a:t>
            </a:r>
            <a:r>
              <a:rPr sz="850" spc="70" dirty="0">
                <a:solidFill>
                  <a:srgbClr val="FFFFFF"/>
                </a:solidFill>
                <a:latin typeface="Calibri"/>
                <a:cs typeface="Calibri"/>
              </a:rPr>
              <a:t>a</a:t>
            </a:r>
            <a:r>
              <a:rPr sz="850" spc="30" dirty="0">
                <a:solidFill>
                  <a:srgbClr val="FFFFFF"/>
                </a:solidFill>
                <a:latin typeface="Calibri"/>
                <a:cs typeface="Calibri"/>
              </a:rPr>
              <a:t>t</a:t>
            </a:r>
            <a:r>
              <a:rPr sz="850" spc="15" dirty="0">
                <a:solidFill>
                  <a:srgbClr val="FFFFFF"/>
                </a:solidFill>
                <a:latin typeface="Calibri"/>
                <a:cs typeface="Calibri"/>
              </a:rPr>
              <a:t>a</a:t>
            </a:r>
            <a:endParaRPr sz="850" dirty="0">
              <a:latin typeface="Calibri"/>
              <a:cs typeface="Calibri"/>
            </a:endParaRPr>
          </a:p>
        </p:txBody>
      </p:sp>
      <p:sp>
        <p:nvSpPr>
          <p:cNvPr id="77" name="object 77"/>
          <p:cNvSpPr txBox="1">
            <a:spLocks noGrp="1"/>
          </p:cNvSpPr>
          <p:nvPr>
            <p:ph type="title"/>
          </p:nvPr>
        </p:nvSpPr>
        <p:spPr>
          <a:xfrm>
            <a:off x="578069" y="353060"/>
            <a:ext cx="9408956" cy="998350"/>
          </a:xfrm>
          <a:prstGeom prst="rect">
            <a:avLst/>
          </a:prstGeom>
        </p:spPr>
        <p:txBody>
          <a:bodyPr vert="horz" wrap="square" lIns="0" tIns="13335" rIns="0" bIns="0" rtlCol="0">
            <a:spAutoFit/>
          </a:bodyPr>
          <a:lstStyle/>
          <a:p>
            <a:pPr marL="12700">
              <a:lnSpc>
                <a:spcPct val="100000"/>
              </a:lnSpc>
              <a:spcBef>
                <a:spcPts val="105"/>
              </a:spcBef>
            </a:pPr>
            <a:r>
              <a:rPr lang="en-US" sz="3200" spc="-25" dirty="0">
                <a:solidFill>
                  <a:srgbClr val="44536A"/>
                </a:solidFill>
              </a:rPr>
              <a:t>Opportunity to use data for surveillance and decision support</a:t>
            </a:r>
            <a:endParaRPr sz="3200" dirty="0"/>
          </a:p>
        </p:txBody>
      </p:sp>
      <p:sp>
        <p:nvSpPr>
          <p:cNvPr id="85" name="object 85"/>
          <p:cNvSpPr/>
          <p:nvPr/>
        </p:nvSpPr>
        <p:spPr>
          <a:xfrm>
            <a:off x="2771856" y="1516836"/>
            <a:ext cx="254000" cy="213359"/>
          </a:xfrm>
          <a:prstGeom prst="rect">
            <a:avLst/>
          </a:prstGeom>
          <a:blipFill>
            <a:blip r:embed="rId10" cstate="print"/>
            <a:stretch>
              <a:fillRect/>
            </a:stretch>
          </a:blipFill>
        </p:spPr>
        <p:txBody>
          <a:bodyPr wrap="square" lIns="0" tIns="0" rIns="0" bIns="0" rtlCol="0"/>
          <a:lstStyle/>
          <a:p>
            <a:endParaRPr/>
          </a:p>
        </p:txBody>
      </p:sp>
      <p:sp>
        <p:nvSpPr>
          <p:cNvPr id="87" name="TextBox 86"/>
          <p:cNvSpPr txBox="1"/>
          <p:nvPr/>
        </p:nvSpPr>
        <p:spPr>
          <a:xfrm>
            <a:off x="9813486" y="1235788"/>
            <a:ext cx="1939104" cy="923330"/>
          </a:xfrm>
          <a:prstGeom prst="rect">
            <a:avLst/>
          </a:prstGeom>
          <a:noFill/>
        </p:spPr>
        <p:txBody>
          <a:bodyPr wrap="square" rtlCol="0">
            <a:spAutoFit/>
          </a:bodyPr>
          <a:lstStyle/>
          <a:p>
            <a:r>
              <a:rPr lang="en-US" dirty="0"/>
              <a:t>Federated EMRs: CPCSSN-hosted at university</a:t>
            </a:r>
          </a:p>
        </p:txBody>
      </p:sp>
      <p:cxnSp>
        <p:nvCxnSpPr>
          <p:cNvPr id="89" name="Curved Connector 88"/>
          <p:cNvCxnSpPr>
            <a:stCxn id="87" idx="1"/>
          </p:cNvCxnSpPr>
          <p:nvPr/>
        </p:nvCxnSpPr>
        <p:spPr>
          <a:xfrm rot="10800000" flipV="1">
            <a:off x="9276452" y="1697453"/>
            <a:ext cx="537034" cy="76176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1" name="object 81"/>
          <p:cNvSpPr/>
          <p:nvPr/>
        </p:nvSpPr>
        <p:spPr>
          <a:xfrm>
            <a:off x="2207622" y="1593517"/>
            <a:ext cx="253999" cy="213359"/>
          </a:xfrm>
          <a:prstGeom prst="rect">
            <a:avLst/>
          </a:prstGeom>
          <a:blipFill>
            <a:blip r:embed="rId12" cstate="print"/>
            <a:stretch>
              <a:fillRect/>
            </a:stretch>
          </a:blipFill>
        </p:spPr>
        <p:txBody>
          <a:bodyPr wrap="square" lIns="0" tIns="0" rIns="0" bIns="0" rtlCol="0"/>
          <a:lstStyle/>
          <a:p>
            <a:endParaRPr/>
          </a:p>
        </p:txBody>
      </p:sp>
      <p:sp>
        <p:nvSpPr>
          <p:cNvPr id="91" name="TextBox 90"/>
          <p:cNvSpPr txBox="1"/>
          <p:nvPr/>
        </p:nvSpPr>
        <p:spPr>
          <a:xfrm>
            <a:off x="761139" y="3385494"/>
            <a:ext cx="2134174" cy="369332"/>
          </a:xfrm>
          <a:prstGeom prst="rect">
            <a:avLst/>
          </a:prstGeom>
          <a:noFill/>
        </p:spPr>
        <p:txBody>
          <a:bodyPr wrap="none" rtlCol="0">
            <a:spAutoFit/>
          </a:bodyPr>
          <a:lstStyle/>
          <a:p>
            <a:r>
              <a:rPr lang="en-US" dirty="0"/>
              <a:t>Trusted third party</a:t>
            </a:r>
          </a:p>
        </p:txBody>
      </p:sp>
      <p:cxnSp>
        <p:nvCxnSpPr>
          <p:cNvPr id="93" name="Curved Connector 92"/>
          <p:cNvCxnSpPr/>
          <p:nvPr/>
        </p:nvCxnSpPr>
        <p:spPr>
          <a:xfrm flipV="1">
            <a:off x="2808141" y="3657600"/>
            <a:ext cx="426721" cy="66040"/>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0" name="Double Brace 89"/>
          <p:cNvSpPr/>
          <p:nvPr/>
        </p:nvSpPr>
        <p:spPr>
          <a:xfrm>
            <a:off x="8731296" y="3079961"/>
            <a:ext cx="1069848" cy="914400"/>
          </a:xfrm>
          <a:prstGeom prst="bracePair">
            <a:avLst/>
          </a:prstGeom>
          <a:ln w="222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96" name="Oval 95"/>
          <p:cNvSpPr/>
          <p:nvPr/>
        </p:nvSpPr>
        <p:spPr>
          <a:xfrm>
            <a:off x="7421154" y="4030978"/>
            <a:ext cx="3171372"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bject 4"/>
          <p:cNvSpPr txBox="1"/>
          <p:nvPr/>
        </p:nvSpPr>
        <p:spPr>
          <a:xfrm>
            <a:off x="8328659" y="4305903"/>
            <a:ext cx="1579881" cy="251351"/>
          </a:xfrm>
          <a:prstGeom prst="rect">
            <a:avLst/>
          </a:prstGeom>
          <a:solidFill>
            <a:srgbClr val="FFFFFF"/>
          </a:solidFill>
        </p:spPr>
        <p:txBody>
          <a:bodyPr vert="horz" wrap="square" lIns="0" tIns="27940" rIns="0" bIns="0" rtlCol="0">
            <a:spAutoFit/>
          </a:bodyPr>
          <a:lstStyle/>
          <a:p>
            <a:pPr marL="146685" algn="ctr">
              <a:lnSpc>
                <a:spcPct val="100000"/>
              </a:lnSpc>
              <a:spcBef>
                <a:spcPts val="220"/>
              </a:spcBef>
            </a:pPr>
            <a:r>
              <a:rPr lang="en-US" sz="1450" b="1" spc="-20" dirty="0" err="1">
                <a:latin typeface="Calibri"/>
                <a:cs typeface="Calibri"/>
              </a:rPr>
              <a:t>ARx</a:t>
            </a:r>
            <a:r>
              <a:rPr lang="en-US" sz="1450" b="1" spc="-20" dirty="0">
                <a:latin typeface="Calibri"/>
                <a:cs typeface="Calibri"/>
              </a:rPr>
              <a:t> module</a:t>
            </a:r>
            <a:endParaRPr sz="1450" dirty="0">
              <a:latin typeface="Calibri"/>
              <a:cs typeface="Calibri"/>
            </a:endParaRPr>
          </a:p>
        </p:txBody>
      </p:sp>
      <p:sp>
        <p:nvSpPr>
          <p:cNvPr id="97" name="TextBox 96"/>
          <p:cNvSpPr txBox="1"/>
          <p:nvPr/>
        </p:nvSpPr>
        <p:spPr>
          <a:xfrm>
            <a:off x="8792034" y="3200828"/>
            <a:ext cx="1008609" cy="769441"/>
          </a:xfrm>
          <a:prstGeom prst="rect">
            <a:avLst/>
          </a:prstGeom>
          <a:noFill/>
        </p:spPr>
        <p:txBody>
          <a:bodyPr wrap="none" rtlCol="0">
            <a:spAutoFit/>
          </a:bodyPr>
          <a:lstStyle/>
          <a:p>
            <a:r>
              <a:rPr lang="en-US" sz="1100" dirty="0"/>
              <a:t>Rural/urban</a:t>
            </a:r>
          </a:p>
          <a:p>
            <a:r>
              <a:rPr lang="en-US" sz="1100" dirty="0"/>
              <a:t>Previous C&amp;S</a:t>
            </a:r>
          </a:p>
          <a:p>
            <a:r>
              <a:rPr lang="en-US" sz="1100" dirty="0"/>
              <a:t>Age, Sex</a:t>
            </a:r>
          </a:p>
          <a:p>
            <a:r>
              <a:rPr lang="en-US" sz="1100" dirty="0"/>
              <a:t>Renal </a:t>
            </a:r>
            <a:r>
              <a:rPr lang="en-US" sz="1100" dirty="0" err="1"/>
              <a:t>fxn</a:t>
            </a:r>
            <a:endParaRPr lang="en-US" sz="1100" dirty="0"/>
          </a:p>
        </p:txBody>
      </p:sp>
      <p:cxnSp>
        <p:nvCxnSpPr>
          <p:cNvPr id="101" name="Elbow Connector 100"/>
          <p:cNvCxnSpPr/>
          <p:nvPr/>
        </p:nvCxnSpPr>
        <p:spPr>
          <a:xfrm>
            <a:off x="6526844" y="3657600"/>
            <a:ext cx="914400" cy="9144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p:cNvCxnSpPr/>
          <p:nvPr/>
        </p:nvCxnSpPr>
        <p:spPr>
          <a:xfrm rot="10800000">
            <a:off x="8048172" y="2417463"/>
            <a:ext cx="2278743" cy="1806194"/>
          </a:xfrm>
          <a:prstGeom prst="curvedConnector3">
            <a:avLst>
              <a:gd name="adj1" fmla="val -2038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2030997" y="1729805"/>
            <a:ext cx="167231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bject 4"/>
          <p:cNvSpPr txBox="1"/>
          <p:nvPr/>
        </p:nvSpPr>
        <p:spPr>
          <a:xfrm>
            <a:off x="2059438" y="2033442"/>
            <a:ext cx="1579881" cy="251351"/>
          </a:xfrm>
          <a:prstGeom prst="rect">
            <a:avLst/>
          </a:prstGeom>
          <a:solidFill>
            <a:srgbClr val="FFFFFF"/>
          </a:solidFill>
        </p:spPr>
        <p:txBody>
          <a:bodyPr vert="horz" wrap="square" lIns="0" tIns="27940" rIns="0" bIns="0" rtlCol="0">
            <a:spAutoFit/>
          </a:bodyPr>
          <a:lstStyle/>
          <a:p>
            <a:pPr marL="146685" algn="ctr">
              <a:lnSpc>
                <a:spcPct val="100000"/>
              </a:lnSpc>
              <a:spcBef>
                <a:spcPts val="220"/>
              </a:spcBef>
            </a:pPr>
            <a:r>
              <a:rPr lang="en-US" sz="1450" b="1" spc="-20" dirty="0" err="1">
                <a:latin typeface="Calibri"/>
                <a:cs typeface="Calibri"/>
              </a:rPr>
              <a:t>ARx</a:t>
            </a:r>
            <a:r>
              <a:rPr lang="en-US" sz="1450" b="1" spc="-20" dirty="0">
                <a:latin typeface="Calibri"/>
                <a:cs typeface="Calibri"/>
              </a:rPr>
              <a:t> module</a:t>
            </a:r>
            <a:endParaRPr sz="1450" dirty="0">
              <a:latin typeface="Calibri"/>
              <a:cs typeface="Calibri"/>
            </a:endParaRPr>
          </a:p>
        </p:txBody>
      </p:sp>
      <p:cxnSp>
        <p:nvCxnSpPr>
          <p:cNvPr id="112" name="Curved Connector 111"/>
          <p:cNvCxnSpPr>
            <a:endCxn id="2" idx="1"/>
          </p:cNvCxnSpPr>
          <p:nvPr/>
        </p:nvCxnSpPr>
        <p:spPr>
          <a:xfrm>
            <a:off x="3021501" y="2585719"/>
            <a:ext cx="805550" cy="27304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p:cNvCxnSpPr/>
          <p:nvPr/>
        </p:nvCxnSpPr>
        <p:spPr>
          <a:xfrm rot="10800000">
            <a:off x="3336092" y="1791335"/>
            <a:ext cx="997028" cy="488964"/>
          </a:xfrm>
          <a:prstGeom prst="curvedConnector3">
            <a:avLst>
              <a:gd name="adj1" fmla="val 325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069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Information Exchange</a:t>
            </a:r>
          </a:p>
        </p:txBody>
      </p:sp>
      <p:pic>
        <p:nvPicPr>
          <p:cNvPr id="4" name="Content Placeholder 3"/>
          <p:cNvPicPr>
            <a:picLocks noGrp="1" noChangeAspect="1"/>
          </p:cNvPicPr>
          <p:nvPr>
            <p:ph idx="1"/>
          </p:nvPr>
        </p:nvPicPr>
        <p:blipFill>
          <a:blip r:embed="rId3"/>
          <a:stretch>
            <a:fillRect/>
          </a:stretch>
        </p:blipFill>
        <p:spPr>
          <a:xfrm>
            <a:off x="749906" y="1690914"/>
            <a:ext cx="10643808" cy="4731657"/>
          </a:xfrm>
          <a:prstGeom prst="rect">
            <a:avLst/>
          </a:prstGeom>
        </p:spPr>
      </p:pic>
    </p:spTree>
    <p:extLst>
      <p:ext uri="{BB962C8B-B14F-4D97-AF65-F5344CB8AC3E}">
        <p14:creationId xmlns:p14="http://schemas.microsoft.com/office/powerpoint/2010/main" val="12226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2320" y="1717039"/>
            <a:ext cx="904240" cy="80263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422400" y="1808479"/>
            <a:ext cx="904240" cy="812800"/>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1523619" y="1381696"/>
            <a:ext cx="1264285" cy="294005"/>
          </a:xfrm>
          <a:prstGeom prst="rect">
            <a:avLst/>
          </a:prstGeom>
        </p:spPr>
        <p:txBody>
          <a:bodyPr vert="horz" wrap="square" lIns="0" tIns="13970" rIns="0" bIns="0" rtlCol="0">
            <a:spAutoFit/>
          </a:bodyPr>
          <a:lstStyle/>
          <a:p>
            <a:pPr marL="12700">
              <a:lnSpc>
                <a:spcPct val="100000"/>
              </a:lnSpc>
              <a:spcBef>
                <a:spcPts val="110"/>
              </a:spcBef>
            </a:pPr>
            <a:r>
              <a:rPr sz="1750" dirty="0">
                <a:latin typeface="Arial"/>
                <a:cs typeface="Arial"/>
              </a:rPr>
              <a:t>FP/NP</a:t>
            </a:r>
            <a:r>
              <a:rPr sz="1750" spc="30" dirty="0">
                <a:latin typeface="Arial"/>
                <a:cs typeface="Arial"/>
              </a:rPr>
              <a:t> EMR</a:t>
            </a:r>
            <a:endParaRPr sz="1750">
              <a:latin typeface="Arial"/>
              <a:cs typeface="Arial"/>
            </a:endParaRPr>
          </a:p>
        </p:txBody>
      </p:sp>
      <p:sp>
        <p:nvSpPr>
          <p:cNvPr id="5" name="object 5"/>
          <p:cNvSpPr/>
          <p:nvPr/>
        </p:nvSpPr>
        <p:spPr>
          <a:xfrm>
            <a:off x="6766559" y="1757679"/>
            <a:ext cx="609600" cy="548639"/>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543040" y="1950720"/>
            <a:ext cx="609600" cy="5588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47840" y="2123439"/>
            <a:ext cx="609600" cy="5588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310880" y="1788160"/>
            <a:ext cx="792479" cy="79247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701280" y="1788160"/>
            <a:ext cx="833120" cy="83312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026400" y="2072639"/>
            <a:ext cx="782320" cy="79247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7467600" y="2021839"/>
            <a:ext cx="812800" cy="812800"/>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850640" y="1717039"/>
            <a:ext cx="904239" cy="80263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220720" y="1808479"/>
            <a:ext cx="904239" cy="812800"/>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3195320" y="1381696"/>
            <a:ext cx="1571625" cy="294005"/>
          </a:xfrm>
          <a:prstGeom prst="rect">
            <a:avLst/>
          </a:prstGeom>
        </p:spPr>
        <p:txBody>
          <a:bodyPr vert="horz" wrap="square" lIns="0" tIns="13970" rIns="0" bIns="0" rtlCol="0">
            <a:spAutoFit/>
          </a:bodyPr>
          <a:lstStyle/>
          <a:p>
            <a:pPr marL="12700">
              <a:lnSpc>
                <a:spcPct val="100000"/>
              </a:lnSpc>
              <a:spcBef>
                <a:spcPts val="110"/>
              </a:spcBef>
            </a:pPr>
            <a:r>
              <a:rPr sz="1750" spc="-5" dirty="0">
                <a:latin typeface="Arial"/>
                <a:cs typeface="Arial"/>
              </a:rPr>
              <a:t>Specialist</a:t>
            </a:r>
            <a:r>
              <a:rPr sz="1750" spc="150" dirty="0">
                <a:latin typeface="Arial"/>
                <a:cs typeface="Arial"/>
              </a:rPr>
              <a:t> </a:t>
            </a:r>
            <a:r>
              <a:rPr sz="1750" spc="30" dirty="0">
                <a:latin typeface="Arial"/>
                <a:cs typeface="Arial"/>
              </a:rPr>
              <a:t>EMR</a:t>
            </a:r>
            <a:endParaRPr sz="1750">
              <a:latin typeface="Arial"/>
              <a:cs typeface="Arial"/>
            </a:endParaRPr>
          </a:p>
        </p:txBody>
      </p:sp>
      <p:sp>
        <p:nvSpPr>
          <p:cNvPr id="15" name="object 15"/>
          <p:cNvSpPr txBox="1"/>
          <p:nvPr/>
        </p:nvSpPr>
        <p:spPr>
          <a:xfrm>
            <a:off x="6973569" y="1381696"/>
            <a:ext cx="1468120" cy="294005"/>
          </a:xfrm>
          <a:prstGeom prst="rect">
            <a:avLst/>
          </a:prstGeom>
        </p:spPr>
        <p:txBody>
          <a:bodyPr vert="horz" wrap="square" lIns="0" tIns="13970" rIns="0" bIns="0" rtlCol="0">
            <a:spAutoFit/>
          </a:bodyPr>
          <a:lstStyle/>
          <a:p>
            <a:pPr marL="12700">
              <a:lnSpc>
                <a:spcPct val="100000"/>
              </a:lnSpc>
              <a:spcBef>
                <a:spcPts val="110"/>
              </a:spcBef>
            </a:pPr>
            <a:r>
              <a:rPr sz="1750" spc="10" dirty="0">
                <a:latin typeface="Arial"/>
                <a:cs typeface="Arial"/>
              </a:rPr>
              <a:t>HA </a:t>
            </a:r>
            <a:r>
              <a:rPr sz="1750" spc="30" dirty="0">
                <a:latin typeface="Arial"/>
                <a:cs typeface="Arial"/>
              </a:rPr>
              <a:t>EMR </a:t>
            </a:r>
            <a:r>
              <a:rPr sz="1750" dirty="0">
                <a:latin typeface="Arial"/>
                <a:cs typeface="Arial"/>
              </a:rPr>
              <a:t>/</a:t>
            </a:r>
            <a:r>
              <a:rPr sz="1750" spc="-114" dirty="0">
                <a:latin typeface="Arial"/>
                <a:cs typeface="Arial"/>
              </a:rPr>
              <a:t> </a:t>
            </a:r>
            <a:r>
              <a:rPr sz="1750" spc="5" dirty="0">
                <a:latin typeface="Arial"/>
                <a:cs typeface="Arial"/>
              </a:rPr>
              <a:t>CIS</a:t>
            </a:r>
            <a:endParaRPr sz="1750">
              <a:latin typeface="Arial"/>
              <a:cs typeface="Arial"/>
            </a:endParaRPr>
          </a:p>
        </p:txBody>
      </p:sp>
      <p:sp>
        <p:nvSpPr>
          <p:cNvPr id="16" name="object 16"/>
          <p:cNvSpPr/>
          <p:nvPr/>
        </p:nvSpPr>
        <p:spPr>
          <a:xfrm>
            <a:off x="1266940" y="3745479"/>
            <a:ext cx="9654540" cy="457834"/>
          </a:xfrm>
          <a:custGeom>
            <a:avLst/>
            <a:gdLst/>
            <a:ahLst/>
            <a:cxnLst/>
            <a:rect l="l" t="t" r="r" b="b"/>
            <a:pathLst>
              <a:path w="9654540" h="457835">
                <a:moveTo>
                  <a:pt x="878597" y="150498"/>
                </a:moveTo>
                <a:lnTo>
                  <a:pt x="869654" y="145192"/>
                </a:lnTo>
                <a:lnTo>
                  <a:pt x="865212" y="139923"/>
                </a:lnTo>
                <a:lnTo>
                  <a:pt x="865173" y="134698"/>
                </a:lnTo>
                <a:lnTo>
                  <a:pt x="869439" y="129526"/>
                </a:lnTo>
                <a:lnTo>
                  <a:pt x="907082" y="114411"/>
                </a:lnTo>
                <a:lnTo>
                  <a:pt x="951896" y="104753"/>
                </a:lnTo>
                <a:lnTo>
                  <a:pt x="1011568" y="95508"/>
                </a:lnTo>
                <a:lnTo>
                  <a:pt x="1085309" y="86741"/>
                </a:lnTo>
                <a:lnTo>
                  <a:pt x="1127209" y="82559"/>
                </a:lnTo>
                <a:lnTo>
                  <a:pt x="1172332" y="78521"/>
                </a:lnTo>
                <a:lnTo>
                  <a:pt x="1220578" y="74637"/>
                </a:lnTo>
                <a:lnTo>
                  <a:pt x="1271850" y="70914"/>
                </a:lnTo>
                <a:lnTo>
                  <a:pt x="1326049" y="67361"/>
                </a:lnTo>
                <a:lnTo>
                  <a:pt x="1383077" y="63987"/>
                </a:lnTo>
                <a:lnTo>
                  <a:pt x="1442834" y="60799"/>
                </a:lnTo>
                <a:lnTo>
                  <a:pt x="1505224" y="57806"/>
                </a:lnTo>
                <a:lnTo>
                  <a:pt x="1570146" y="55016"/>
                </a:lnTo>
                <a:lnTo>
                  <a:pt x="1637504" y="52439"/>
                </a:lnTo>
                <a:lnTo>
                  <a:pt x="1707198" y="50081"/>
                </a:lnTo>
                <a:lnTo>
                  <a:pt x="1779130" y="47952"/>
                </a:lnTo>
                <a:lnTo>
                  <a:pt x="1853201" y="46059"/>
                </a:lnTo>
                <a:lnTo>
                  <a:pt x="1929314" y="44412"/>
                </a:lnTo>
                <a:lnTo>
                  <a:pt x="2007370" y="43018"/>
                </a:lnTo>
                <a:lnTo>
                  <a:pt x="2087270" y="41886"/>
                </a:lnTo>
                <a:lnTo>
                  <a:pt x="2168917" y="41024"/>
                </a:lnTo>
                <a:lnTo>
                  <a:pt x="2221715" y="40624"/>
                </a:lnTo>
                <a:lnTo>
                  <a:pt x="2274560" y="40346"/>
                </a:lnTo>
                <a:lnTo>
                  <a:pt x="2327405" y="40189"/>
                </a:lnTo>
                <a:lnTo>
                  <a:pt x="2380202" y="40152"/>
                </a:lnTo>
                <a:lnTo>
                  <a:pt x="2432904" y="40235"/>
                </a:lnTo>
                <a:lnTo>
                  <a:pt x="2485462" y="40437"/>
                </a:lnTo>
                <a:lnTo>
                  <a:pt x="2537829" y="40757"/>
                </a:lnTo>
                <a:lnTo>
                  <a:pt x="2589957" y="41196"/>
                </a:lnTo>
                <a:lnTo>
                  <a:pt x="2641799" y="41751"/>
                </a:lnTo>
                <a:lnTo>
                  <a:pt x="2693308" y="42423"/>
                </a:lnTo>
                <a:lnTo>
                  <a:pt x="2744434" y="43210"/>
                </a:lnTo>
                <a:lnTo>
                  <a:pt x="2795131" y="44113"/>
                </a:lnTo>
                <a:lnTo>
                  <a:pt x="2845352" y="45130"/>
                </a:lnTo>
                <a:lnTo>
                  <a:pt x="2895048" y="46260"/>
                </a:lnTo>
                <a:lnTo>
                  <a:pt x="2944171" y="47504"/>
                </a:lnTo>
                <a:lnTo>
                  <a:pt x="2992675" y="48861"/>
                </a:lnTo>
                <a:lnTo>
                  <a:pt x="3040511" y="50329"/>
                </a:lnTo>
                <a:lnTo>
                  <a:pt x="3087632" y="51908"/>
                </a:lnTo>
                <a:lnTo>
                  <a:pt x="3133990" y="53597"/>
                </a:lnTo>
                <a:lnTo>
                  <a:pt x="3164089" y="50142"/>
                </a:lnTo>
                <a:lnTo>
                  <a:pt x="3231129" y="43650"/>
                </a:lnTo>
                <a:lnTo>
                  <a:pt x="3306618" y="37729"/>
                </a:lnTo>
                <a:lnTo>
                  <a:pt x="3347278" y="34988"/>
                </a:lnTo>
                <a:lnTo>
                  <a:pt x="3389746" y="32395"/>
                </a:lnTo>
                <a:lnTo>
                  <a:pt x="3433922" y="29954"/>
                </a:lnTo>
                <a:lnTo>
                  <a:pt x="3479704" y="27665"/>
                </a:lnTo>
                <a:lnTo>
                  <a:pt x="3526992" y="25530"/>
                </a:lnTo>
                <a:lnTo>
                  <a:pt x="3575684" y="23553"/>
                </a:lnTo>
                <a:lnTo>
                  <a:pt x="3625678" y="21734"/>
                </a:lnTo>
                <a:lnTo>
                  <a:pt x="3676875" y="20076"/>
                </a:lnTo>
                <a:lnTo>
                  <a:pt x="3729172" y="18580"/>
                </a:lnTo>
                <a:lnTo>
                  <a:pt x="3782469" y="17249"/>
                </a:lnTo>
                <a:lnTo>
                  <a:pt x="3836665" y="16085"/>
                </a:lnTo>
                <a:lnTo>
                  <a:pt x="3891658" y="15089"/>
                </a:lnTo>
                <a:lnTo>
                  <a:pt x="3947347" y="14264"/>
                </a:lnTo>
                <a:lnTo>
                  <a:pt x="4003631" y="13611"/>
                </a:lnTo>
                <a:lnTo>
                  <a:pt x="4060409" y="13132"/>
                </a:lnTo>
                <a:lnTo>
                  <a:pt x="4117580" y="12830"/>
                </a:lnTo>
                <a:lnTo>
                  <a:pt x="4175042" y="12707"/>
                </a:lnTo>
                <a:lnTo>
                  <a:pt x="4232695" y="12764"/>
                </a:lnTo>
                <a:lnTo>
                  <a:pt x="4290438" y="13003"/>
                </a:lnTo>
                <a:lnTo>
                  <a:pt x="4348169" y="13427"/>
                </a:lnTo>
                <a:lnTo>
                  <a:pt x="4405787" y="14037"/>
                </a:lnTo>
                <a:lnTo>
                  <a:pt x="4463191" y="14835"/>
                </a:lnTo>
                <a:lnTo>
                  <a:pt x="4520279" y="15824"/>
                </a:lnTo>
                <a:lnTo>
                  <a:pt x="4576952" y="17004"/>
                </a:lnTo>
                <a:lnTo>
                  <a:pt x="4633107" y="18380"/>
                </a:lnTo>
                <a:lnTo>
                  <a:pt x="4688644" y="19951"/>
                </a:lnTo>
                <a:lnTo>
                  <a:pt x="4743461" y="21720"/>
                </a:lnTo>
                <a:lnTo>
                  <a:pt x="4803378" y="23898"/>
                </a:lnTo>
                <a:lnTo>
                  <a:pt x="4861126" y="26307"/>
                </a:lnTo>
                <a:lnTo>
                  <a:pt x="4916575" y="28935"/>
                </a:lnTo>
                <a:lnTo>
                  <a:pt x="4969598" y="31771"/>
                </a:lnTo>
                <a:lnTo>
                  <a:pt x="5020067" y="34801"/>
                </a:lnTo>
                <a:lnTo>
                  <a:pt x="5049282" y="31294"/>
                </a:lnTo>
                <a:lnTo>
                  <a:pt x="5116286" y="24786"/>
                </a:lnTo>
                <a:lnTo>
                  <a:pt x="5193698" y="18975"/>
                </a:lnTo>
                <a:lnTo>
                  <a:pt x="5235924" y="16340"/>
                </a:lnTo>
                <a:lnTo>
                  <a:pt x="5280293" y="13888"/>
                </a:lnTo>
                <a:lnTo>
                  <a:pt x="5326652" y="11624"/>
                </a:lnTo>
                <a:lnTo>
                  <a:pt x="5374847" y="9550"/>
                </a:lnTo>
                <a:lnTo>
                  <a:pt x="5424726" y="7670"/>
                </a:lnTo>
                <a:lnTo>
                  <a:pt x="5476135" y="5987"/>
                </a:lnTo>
                <a:lnTo>
                  <a:pt x="5528921" y="4505"/>
                </a:lnTo>
                <a:lnTo>
                  <a:pt x="5582931" y="3226"/>
                </a:lnTo>
                <a:lnTo>
                  <a:pt x="5638012" y="2154"/>
                </a:lnTo>
                <a:lnTo>
                  <a:pt x="5694010" y="1292"/>
                </a:lnTo>
                <a:lnTo>
                  <a:pt x="5750773" y="644"/>
                </a:lnTo>
                <a:lnTo>
                  <a:pt x="5808148" y="212"/>
                </a:lnTo>
                <a:lnTo>
                  <a:pt x="5865981" y="0"/>
                </a:lnTo>
                <a:lnTo>
                  <a:pt x="5924119" y="10"/>
                </a:lnTo>
                <a:lnTo>
                  <a:pt x="5982409" y="248"/>
                </a:lnTo>
                <a:lnTo>
                  <a:pt x="6040699" y="715"/>
                </a:lnTo>
                <a:lnTo>
                  <a:pt x="6098834" y="1415"/>
                </a:lnTo>
                <a:lnTo>
                  <a:pt x="6156662" y="2351"/>
                </a:lnTo>
                <a:lnTo>
                  <a:pt x="6214029" y="3526"/>
                </a:lnTo>
                <a:lnTo>
                  <a:pt x="6270783" y="4944"/>
                </a:lnTo>
                <a:lnTo>
                  <a:pt x="6326770" y="6607"/>
                </a:lnTo>
                <a:lnTo>
                  <a:pt x="6382805" y="8573"/>
                </a:lnTo>
                <a:lnTo>
                  <a:pt x="6436611" y="10763"/>
                </a:lnTo>
                <a:lnTo>
                  <a:pt x="6488029" y="13169"/>
                </a:lnTo>
                <a:lnTo>
                  <a:pt x="6536900" y="15781"/>
                </a:lnTo>
                <a:lnTo>
                  <a:pt x="6583062" y="18591"/>
                </a:lnTo>
                <a:lnTo>
                  <a:pt x="6626356" y="21590"/>
                </a:lnTo>
                <a:lnTo>
                  <a:pt x="6666622" y="24768"/>
                </a:lnTo>
                <a:lnTo>
                  <a:pt x="6706302" y="21908"/>
                </a:lnTo>
                <a:lnTo>
                  <a:pt x="6747845" y="19222"/>
                </a:lnTo>
                <a:lnTo>
                  <a:pt x="6791134" y="16709"/>
                </a:lnTo>
                <a:lnTo>
                  <a:pt x="6836054" y="14371"/>
                </a:lnTo>
                <a:lnTo>
                  <a:pt x="6882487" y="12207"/>
                </a:lnTo>
                <a:lnTo>
                  <a:pt x="6930316" y="10219"/>
                </a:lnTo>
                <a:lnTo>
                  <a:pt x="6979427" y="8408"/>
                </a:lnTo>
                <a:lnTo>
                  <a:pt x="7029701" y="6772"/>
                </a:lnTo>
                <a:lnTo>
                  <a:pt x="7081023" y="5315"/>
                </a:lnTo>
                <a:lnTo>
                  <a:pt x="7133276" y="4035"/>
                </a:lnTo>
                <a:lnTo>
                  <a:pt x="7186344" y="2933"/>
                </a:lnTo>
                <a:lnTo>
                  <a:pt x="7240109" y="2010"/>
                </a:lnTo>
                <a:lnTo>
                  <a:pt x="7294456" y="1267"/>
                </a:lnTo>
                <a:lnTo>
                  <a:pt x="7349268" y="704"/>
                </a:lnTo>
                <a:lnTo>
                  <a:pt x="7404428" y="321"/>
                </a:lnTo>
                <a:lnTo>
                  <a:pt x="7459821" y="120"/>
                </a:lnTo>
                <a:lnTo>
                  <a:pt x="7515329" y="100"/>
                </a:lnTo>
                <a:lnTo>
                  <a:pt x="7570835" y="263"/>
                </a:lnTo>
                <a:lnTo>
                  <a:pt x="7626225" y="608"/>
                </a:lnTo>
                <a:lnTo>
                  <a:pt x="7681380" y="1137"/>
                </a:lnTo>
                <a:lnTo>
                  <a:pt x="7736185" y="1850"/>
                </a:lnTo>
                <a:lnTo>
                  <a:pt x="7790523" y="2748"/>
                </a:lnTo>
                <a:lnTo>
                  <a:pt x="7844277" y="3830"/>
                </a:lnTo>
                <a:lnTo>
                  <a:pt x="7897331" y="5099"/>
                </a:lnTo>
                <a:lnTo>
                  <a:pt x="7949569" y="6553"/>
                </a:lnTo>
                <a:lnTo>
                  <a:pt x="8000873" y="8195"/>
                </a:lnTo>
                <a:lnTo>
                  <a:pt x="8051129" y="10024"/>
                </a:lnTo>
                <a:lnTo>
                  <a:pt x="8100218" y="12041"/>
                </a:lnTo>
                <a:lnTo>
                  <a:pt x="8148024" y="14246"/>
                </a:lnTo>
                <a:lnTo>
                  <a:pt x="8194432" y="16640"/>
                </a:lnTo>
                <a:lnTo>
                  <a:pt x="8272823" y="21345"/>
                </a:lnTo>
                <a:lnTo>
                  <a:pt x="8343147" y="26503"/>
                </a:lnTo>
                <a:lnTo>
                  <a:pt x="8405020" y="32069"/>
                </a:lnTo>
                <a:lnTo>
                  <a:pt x="8458059" y="38000"/>
                </a:lnTo>
                <a:lnTo>
                  <a:pt x="8501877" y="44251"/>
                </a:lnTo>
                <a:lnTo>
                  <a:pt x="8560319" y="57534"/>
                </a:lnTo>
                <a:lnTo>
                  <a:pt x="8641563" y="59166"/>
                </a:lnTo>
                <a:lnTo>
                  <a:pt x="8719714" y="61134"/>
                </a:lnTo>
                <a:lnTo>
                  <a:pt x="8794631" y="63424"/>
                </a:lnTo>
                <a:lnTo>
                  <a:pt x="8866172" y="66018"/>
                </a:lnTo>
                <a:lnTo>
                  <a:pt x="8934197" y="68902"/>
                </a:lnTo>
                <a:lnTo>
                  <a:pt x="8998563" y="72058"/>
                </a:lnTo>
                <a:lnTo>
                  <a:pt x="9059129" y="75472"/>
                </a:lnTo>
                <a:lnTo>
                  <a:pt x="9115755" y="79127"/>
                </a:lnTo>
                <a:lnTo>
                  <a:pt x="9168298" y="83007"/>
                </a:lnTo>
                <a:lnTo>
                  <a:pt x="9216618" y="87096"/>
                </a:lnTo>
                <a:lnTo>
                  <a:pt x="9260573" y="91378"/>
                </a:lnTo>
                <a:lnTo>
                  <a:pt x="9300021" y="95837"/>
                </a:lnTo>
                <a:lnTo>
                  <a:pt x="9364833" y="105224"/>
                </a:lnTo>
                <a:lnTo>
                  <a:pt x="9409924" y="115129"/>
                </a:lnTo>
                <a:lnTo>
                  <a:pt x="9438108" y="130675"/>
                </a:lnTo>
                <a:lnTo>
                  <a:pt x="9436416" y="135978"/>
                </a:lnTo>
                <a:lnTo>
                  <a:pt x="9396106" y="152022"/>
                </a:lnTo>
                <a:lnTo>
                  <a:pt x="9357262" y="159577"/>
                </a:lnTo>
                <a:lnTo>
                  <a:pt x="9341623" y="162055"/>
                </a:lnTo>
                <a:lnTo>
                  <a:pt x="9397507" y="167073"/>
                </a:lnTo>
                <a:lnTo>
                  <a:pt x="9447805" y="172238"/>
                </a:lnTo>
                <a:lnTo>
                  <a:pt x="9492549" y="177534"/>
                </a:lnTo>
                <a:lnTo>
                  <a:pt x="9531771" y="182946"/>
                </a:lnTo>
                <a:lnTo>
                  <a:pt x="9593780" y="194053"/>
                </a:lnTo>
                <a:lnTo>
                  <a:pt x="9634093" y="205431"/>
                </a:lnTo>
                <a:lnTo>
                  <a:pt x="9654450" y="222727"/>
                </a:lnTo>
                <a:lnTo>
                  <a:pt x="9650670" y="228489"/>
                </a:lnTo>
                <a:lnTo>
                  <a:pt x="9608084" y="245544"/>
                </a:lnTo>
                <a:lnTo>
                  <a:pt x="9553983" y="256561"/>
                </a:lnTo>
                <a:lnTo>
                  <a:pt x="9479615" y="267148"/>
                </a:lnTo>
                <a:lnTo>
                  <a:pt x="9434913" y="272239"/>
                </a:lnTo>
                <a:lnTo>
                  <a:pt x="9385242" y="277175"/>
                </a:lnTo>
                <a:lnTo>
                  <a:pt x="9330635" y="281939"/>
                </a:lnTo>
                <a:lnTo>
                  <a:pt x="9271124" y="286516"/>
                </a:lnTo>
                <a:lnTo>
                  <a:pt x="9206742" y="290889"/>
                </a:lnTo>
                <a:lnTo>
                  <a:pt x="9137520" y="295043"/>
                </a:lnTo>
                <a:lnTo>
                  <a:pt x="9063493" y="298961"/>
                </a:lnTo>
                <a:lnTo>
                  <a:pt x="9018736" y="301084"/>
                </a:lnTo>
                <a:lnTo>
                  <a:pt x="8972891" y="303096"/>
                </a:lnTo>
                <a:lnTo>
                  <a:pt x="8926009" y="304997"/>
                </a:lnTo>
                <a:lnTo>
                  <a:pt x="8878141" y="306784"/>
                </a:lnTo>
                <a:lnTo>
                  <a:pt x="8829338" y="308458"/>
                </a:lnTo>
                <a:lnTo>
                  <a:pt x="8779652" y="310015"/>
                </a:lnTo>
                <a:lnTo>
                  <a:pt x="8729134" y="311455"/>
                </a:lnTo>
                <a:lnTo>
                  <a:pt x="8677833" y="312777"/>
                </a:lnTo>
                <a:lnTo>
                  <a:pt x="8625803" y="313978"/>
                </a:lnTo>
                <a:lnTo>
                  <a:pt x="8573093" y="315059"/>
                </a:lnTo>
                <a:lnTo>
                  <a:pt x="8519755" y="316016"/>
                </a:lnTo>
                <a:lnTo>
                  <a:pt x="8465840" y="316850"/>
                </a:lnTo>
                <a:lnTo>
                  <a:pt x="8411400" y="317557"/>
                </a:lnTo>
                <a:lnTo>
                  <a:pt x="8356484" y="318138"/>
                </a:lnTo>
                <a:lnTo>
                  <a:pt x="8353289" y="323401"/>
                </a:lnTo>
                <a:lnTo>
                  <a:pt x="8314504" y="338614"/>
                </a:lnTo>
                <a:lnTo>
                  <a:pt x="8265838" y="348178"/>
                </a:lnTo>
                <a:lnTo>
                  <a:pt x="8200346" y="357190"/>
                </a:lnTo>
                <a:lnTo>
                  <a:pt x="8161671" y="361465"/>
                </a:lnTo>
                <a:lnTo>
                  <a:pt x="8119248" y="365572"/>
                </a:lnTo>
                <a:lnTo>
                  <a:pt x="8073227" y="369503"/>
                </a:lnTo>
                <a:lnTo>
                  <a:pt x="8023763" y="373248"/>
                </a:lnTo>
                <a:lnTo>
                  <a:pt x="7971007" y="376797"/>
                </a:lnTo>
                <a:lnTo>
                  <a:pt x="7915112" y="380139"/>
                </a:lnTo>
                <a:lnTo>
                  <a:pt x="7856229" y="383267"/>
                </a:lnTo>
                <a:lnTo>
                  <a:pt x="7794513" y="386169"/>
                </a:lnTo>
                <a:lnTo>
                  <a:pt x="7730114" y="388837"/>
                </a:lnTo>
                <a:lnTo>
                  <a:pt x="7663186" y="391260"/>
                </a:lnTo>
                <a:lnTo>
                  <a:pt x="7593881" y="393429"/>
                </a:lnTo>
                <a:lnTo>
                  <a:pt x="7522350" y="395335"/>
                </a:lnTo>
                <a:lnTo>
                  <a:pt x="7448748" y="396967"/>
                </a:lnTo>
                <a:lnTo>
                  <a:pt x="7373226" y="398316"/>
                </a:lnTo>
                <a:lnTo>
                  <a:pt x="7295936" y="399373"/>
                </a:lnTo>
                <a:lnTo>
                  <a:pt x="7217032" y="400126"/>
                </a:lnTo>
                <a:lnTo>
                  <a:pt x="7136665" y="400568"/>
                </a:lnTo>
                <a:lnTo>
                  <a:pt x="7054988" y="400688"/>
                </a:lnTo>
                <a:lnTo>
                  <a:pt x="7000111" y="400585"/>
                </a:lnTo>
                <a:lnTo>
                  <a:pt x="6945489" y="400334"/>
                </a:lnTo>
                <a:lnTo>
                  <a:pt x="6891193" y="399936"/>
                </a:lnTo>
                <a:lnTo>
                  <a:pt x="6837293" y="399392"/>
                </a:lnTo>
                <a:lnTo>
                  <a:pt x="6783859" y="398704"/>
                </a:lnTo>
                <a:lnTo>
                  <a:pt x="6730963" y="397872"/>
                </a:lnTo>
                <a:lnTo>
                  <a:pt x="6678673" y="396897"/>
                </a:lnTo>
                <a:lnTo>
                  <a:pt x="6627062" y="395781"/>
                </a:lnTo>
                <a:lnTo>
                  <a:pt x="6576198" y="394525"/>
                </a:lnTo>
                <a:lnTo>
                  <a:pt x="6526153" y="393129"/>
                </a:lnTo>
                <a:lnTo>
                  <a:pt x="6476997" y="391595"/>
                </a:lnTo>
                <a:lnTo>
                  <a:pt x="6428801" y="389923"/>
                </a:lnTo>
                <a:lnTo>
                  <a:pt x="6381634" y="388115"/>
                </a:lnTo>
                <a:lnTo>
                  <a:pt x="6360767" y="392246"/>
                </a:lnTo>
                <a:lnTo>
                  <a:pt x="6311450" y="400202"/>
                </a:lnTo>
                <a:lnTo>
                  <a:pt x="6252532" y="407733"/>
                </a:lnTo>
                <a:lnTo>
                  <a:pt x="6184624" y="414816"/>
                </a:lnTo>
                <a:lnTo>
                  <a:pt x="6108336" y="421432"/>
                </a:lnTo>
                <a:lnTo>
                  <a:pt x="6067241" y="424558"/>
                </a:lnTo>
                <a:lnTo>
                  <a:pt x="6024279" y="427559"/>
                </a:lnTo>
                <a:lnTo>
                  <a:pt x="5979528" y="430432"/>
                </a:lnTo>
                <a:lnTo>
                  <a:pt x="5933065" y="433176"/>
                </a:lnTo>
                <a:lnTo>
                  <a:pt x="5884964" y="435786"/>
                </a:lnTo>
                <a:lnTo>
                  <a:pt x="5835303" y="438262"/>
                </a:lnTo>
                <a:lnTo>
                  <a:pt x="5784158" y="440599"/>
                </a:lnTo>
                <a:lnTo>
                  <a:pt x="5731606" y="442796"/>
                </a:lnTo>
                <a:lnTo>
                  <a:pt x="5677722" y="444849"/>
                </a:lnTo>
                <a:lnTo>
                  <a:pt x="5622583" y="446756"/>
                </a:lnTo>
                <a:lnTo>
                  <a:pt x="5566265" y="448515"/>
                </a:lnTo>
                <a:lnTo>
                  <a:pt x="5508846" y="450123"/>
                </a:lnTo>
                <a:lnTo>
                  <a:pt x="5450400" y="451577"/>
                </a:lnTo>
                <a:lnTo>
                  <a:pt x="5391005" y="452875"/>
                </a:lnTo>
                <a:lnTo>
                  <a:pt x="5330737" y="454013"/>
                </a:lnTo>
                <a:lnTo>
                  <a:pt x="5269672" y="454990"/>
                </a:lnTo>
                <a:lnTo>
                  <a:pt x="5207887" y="455802"/>
                </a:lnTo>
                <a:lnTo>
                  <a:pt x="5145458" y="456448"/>
                </a:lnTo>
                <a:lnTo>
                  <a:pt x="5082461" y="456923"/>
                </a:lnTo>
                <a:lnTo>
                  <a:pt x="5018973" y="457227"/>
                </a:lnTo>
                <a:lnTo>
                  <a:pt x="4955069" y="457356"/>
                </a:lnTo>
                <a:lnTo>
                  <a:pt x="4890827" y="457307"/>
                </a:lnTo>
                <a:lnTo>
                  <a:pt x="4826323" y="457078"/>
                </a:lnTo>
                <a:lnTo>
                  <a:pt x="4761633" y="456666"/>
                </a:lnTo>
                <a:lnTo>
                  <a:pt x="4696834" y="456069"/>
                </a:lnTo>
                <a:lnTo>
                  <a:pt x="4632001" y="455284"/>
                </a:lnTo>
                <a:lnTo>
                  <a:pt x="4567212" y="454308"/>
                </a:lnTo>
                <a:lnTo>
                  <a:pt x="4502542" y="453139"/>
                </a:lnTo>
                <a:lnTo>
                  <a:pt x="4440484" y="451839"/>
                </a:lnTo>
                <a:lnTo>
                  <a:pt x="4379563" y="450370"/>
                </a:lnTo>
                <a:lnTo>
                  <a:pt x="4319852" y="448735"/>
                </a:lnTo>
                <a:lnTo>
                  <a:pt x="4261422" y="446938"/>
                </a:lnTo>
                <a:lnTo>
                  <a:pt x="4204347" y="444983"/>
                </a:lnTo>
                <a:lnTo>
                  <a:pt x="4148696" y="442873"/>
                </a:lnTo>
                <a:lnTo>
                  <a:pt x="4094544" y="440611"/>
                </a:lnTo>
                <a:lnTo>
                  <a:pt x="4041960" y="438201"/>
                </a:lnTo>
                <a:lnTo>
                  <a:pt x="3991019" y="435647"/>
                </a:lnTo>
                <a:lnTo>
                  <a:pt x="3941791" y="432952"/>
                </a:lnTo>
                <a:lnTo>
                  <a:pt x="3894348" y="430120"/>
                </a:lnTo>
                <a:lnTo>
                  <a:pt x="3848764" y="427154"/>
                </a:lnTo>
                <a:lnTo>
                  <a:pt x="3805108" y="424058"/>
                </a:lnTo>
                <a:lnTo>
                  <a:pt x="3763455" y="420835"/>
                </a:lnTo>
                <a:lnTo>
                  <a:pt x="3723874" y="417489"/>
                </a:lnTo>
                <a:lnTo>
                  <a:pt x="3686440" y="414023"/>
                </a:lnTo>
                <a:lnTo>
                  <a:pt x="3634058" y="415984"/>
                </a:lnTo>
                <a:lnTo>
                  <a:pt x="3581063" y="417813"/>
                </a:lnTo>
                <a:lnTo>
                  <a:pt x="3527502" y="419511"/>
                </a:lnTo>
                <a:lnTo>
                  <a:pt x="3473421" y="421078"/>
                </a:lnTo>
                <a:lnTo>
                  <a:pt x="3418868" y="422516"/>
                </a:lnTo>
                <a:lnTo>
                  <a:pt x="3363889" y="423826"/>
                </a:lnTo>
                <a:lnTo>
                  <a:pt x="3308531" y="425007"/>
                </a:lnTo>
                <a:lnTo>
                  <a:pt x="3252841" y="426061"/>
                </a:lnTo>
                <a:lnTo>
                  <a:pt x="3196866" y="426989"/>
                </a:lnTo>
                <a:lnTo>
                  <a:pt x="3140652" y="427791"/>
                </a:lnTo>
                <a:lnTo>
                  <a:pt x="3084248" y="428468"/>
                </a:lnTo>
                <a:lnTo>
                  <a:pt x="3027699" y="429021"/>
                </a:lnTo>
                <a:lnTo>
                  <a:pt x="2971053" y="429450"/>
                </a:lnTo>
                <a:lnTo>
                  <a:pt x="2914356" y="429757"/>
                </a:lnTo>
                <a:lnTo>
                  <a:pt x="2857656" y="429942"/>
                </a:lnTo>
                <a:lnTo>
                  <a:pt x="2800998" y="430005"/>
                </a:lnTo>
                <a:lnTo>
                  <a:pt x="2744431" y="429948"/>
                </a:lnTo>
                <a:lnTo>
                  <a:pt x="2688001" y="429771"/>
                </a:lnTo>
                <a:lnTo>
                  <a:pt x="2631755" y="429475"/>
                </a:lnTo>
                <a:lnTo>
                  <a:pt x="2575740" y="429061"/>
                </a:lnTo>
                <a:lnTo>
                  <a:pt x="2520002" y="428530"/>
                </a:lnTo>
                <a:lnTo>
                  <a:pt x="2464590" y="427881"/>
                </a:lnTo>
                <a:lnTo>
                  <a:pt x="2409548" y="427117"/>
                </a:lnTo>
                <a:lnTo>
                  <a:pt x="2354925" y="426238"/>
                </a:lnTo>
                <a:lnTo>
                  <a:pt x="2300768" y="425244"/>
                </a:lnTo>
                <a:lnTo>
                  <a:pt x="2247122" y="424136"/>
                </a:lnTo>
                <a:lnTo>
                  <a:pt x="2194036" y="422915"/>
                </a:lnTo>
                <a:lnTo>
                  <a:pt x="2141556" y="421582"/>
                </a:lnTo>
                <a:lnTo>
                  <a:pt x="2089729" y="420138"/>
                </a:lnTo>
                <a:lnTo>
                  <a:pt x="2038601" y="418582"/>
                </a:lnTo>
                <a:lnTo>
                  <a:pt x="1988221" y="416917"/>
                </a:lnTo>
                <a:lnTo>
                  <a:pt x="1938634" y="415143"/>
                </a:lnTo>
                <a:lnTo>
                  <a:pt x="1889887" y="413260"/>
                </a:lnTo>
                <a:lnTo>
                  <a:pt x="1842028" y="411269"/>
                </a:lnTo>
                <a:lnTo>
                  <a:pt x="1795103" y="409171"/>
                </a:lnTo>
                <a:lnTo>
                  <a:pt x="1749160" y="406967"/>
                </a:lnTo>
                <a:lnTo>
                  <a:pt x="1704244" y="404657"/>
                </a:lnTo>
                <a:lnTo>
                  <a:pt x="1660404" y="402243"/>
                </a:lnTo>
                <a:lnTo>
                  <a:pt x="1617685" y="399725"/>
                </a:lnTo>
                <a:lnTo>
                  <a:pt x="1576135" y="397103"/>
                </a:lnTo>
                <a:lnTo>
                  <a:pt x="1535801" y="394379"/>
                </a:lnTo>
                <a:lnTo>
                  <a:pt x="1496730" y="391553"/>
                </a:lnTo>
                <a:lnTo>
                  <a:pt x="1422563" y="385599"/>
                </a:lnTo>
                <a:lnTo>
                  <a:pt x="1354009" y="379247"/>
                </a:lnTo>
                <a:lnTo>
                  <a:pt x="1315731" y="375161"/>
                </a:lnTo>
                <a:lnTo>
                  <a:pt x="1309762" y="374526"/>
                </a:lnTo>
                <a:lnTo>
                  <a:pt x="1303793" y="373891"/>
                </a:lnTo>
                <a:lnTo>
                  <a:pt x="1227920" y="374279"/>
                </a:lnTo>
                <a:lnTo>
                  <a:pt x="1152972" y="374288"/>
                </a:lnTo>
                <a:lnTo>
                  <a:pt x="1079189" y="373931"/>
                </a:lnTo>
                <a:lnTo>
                  <a:pt x="1006809" y="373221"/>
                </a:lnTo>
                <a:lnTo>
                  <a:pt x="936074" y="372170"/>
                </a:lnTo>
                <a:lnTo>
                  <a:pt x="867223" y="370790"/>
                </a:lnTo>
                <a:lnTo>
                  <a:pt x="800496" y="369094"/>
                </a:lnTo>
                <a:lnTo>
                  <a:pt x="736134" y="367093"/>
                </a:lnTo>
                <a:lnTo>
                  <a:pt x="674376" y="364801"/>
                </a:lnTo>
                <a:lnTo>
                  <a:pt x="615463" y="362229"/>
                </a:lnTo>
                <a:lnTo>
                  <a:pt x="559634" y="359390"/>
                </a:lnTo>
                <a:lnTo>
                  <a:pt x="507129" y="356297"/>
                </a:lnTo>
                <a:lnTo>
                  <a:pt x="458188" y="352961"/>
                </a:lnTo>
                <a:lnTo>
                  <a:pt x="413052" y="349395"/>
                </a:lnTo>
                <a:lnTo>
                  <a:pt x="371961" y="345611"/>
                </a:lnTo>
                <a:lnTo>
                  <a:pt x="302871" y="337440"/>
                </a:lnTo>
                <a:lnTo>
                  <a:pt x="252839" y="328545"/>
                </a:lnTo>
                <a:lnTo>
                  <a:pt x="217562" y="309852"/>
                </a:lnTo>
                <a:lnTo>
                  <a:pt x="231828" y="300829"/>
                </a:lnTo>
                <a:lnTo>
                  <a:pt x="265885" y="292088"/>
                </a:lnTo>
                <a:lnTo>
                  <a:pt x="319035" y="283759"/>
                </a:lnTo>
                <a:lnTo>
                  <a:pt x="390578" y="275974"/>
                </a:lnTo>
                <a:lnTo>
                  <a:pt x="479817" y="268862"/>
                </a:lnTo>
                <a:lnTo>
                  <a:pt x="405654" y="265751"/>
                </a:lnTo>
                <a:lnTo>
                  <a:pt x="337297" y="262280"/>
                </a:lnTo>
                <a:lnTo>
                  <a:pt x="274869" y="258480"/>
                </a:lnTo>
                <a:lnTo>
                  <a:pt x="218492" y="254381"/>
                </a:lnTo>
                <a:lnTo>
                  <a:pt x="168288" y="250014"/>
                </a:lnTo>
                <a:lnTo>
                  <a:pt x="124380" y="245410"/>
                </a:lnTo>
                <a:lnTo>
                  <a:pt x="55942" y="235610"/>
                </a:lnTo>
                <a:lnTo>
                  <a:pt x="14155" y="225228"/>
                </a:lnTo>
                <a:lnTo>
                  <a:pt x="0" y="214506"/>
                </a:lnTo>
                <a:lnTo>
                  <a:pt x="3589" y="209095"/>
                </a:lnTo>
                <a:lnTo>
                  <a:pt x="58496" y="193026"/>
                </a:lnTo>
                <a:lnTo>
                  <a:pt x="133107" y="182756"/>
                </a:lnTo>
                <a:lnTo>
                  <a:pt x="201625" y="176168"/>
                </a:lnTo>
                <a:lnTo>
                  <a:pt x="240224" y="173123"/>
                </a:lnTo>
                <a:lnTo>
                  <a:pt x="281514" y="170253"/>
                </a:lnTo>
                <a:lnTo>
                  <a:pt x="325347" y="167563"/>
                </a:lnTo>
                <a:lnTo>
                  <a:pt x="371572" y="165062"/>
                </a:lnTo>
                <a:lnTo>
                  <a:pt x="420039" y="162754"/>
                </a:lnTo>
                <a:lnTo>
                  <a:pt x="470598" y="160646"/>
                </a:lnTo>
                <a:lnTo>
                  <a:pt x="523098" y="158744"/>
                </a:lnTo>
                <a:lnTo>
                  <a:pt x="577390" y="157055"/>
                </a:lnTo>
                <a:lnTo>
                  <a:pt x="633324" y="155586"/>
                </a:lnTo>
                <a:lnTo>
                  <a:pt x="690749" y="154341"/>
                </a:lnTo>
                <a:lnTo>
                  <a:pt x="749514" y="153328"/>
                </a:lnTo>
                <a:lnTo>
                  <a:pt x="809471" y="152553"/>
                </a:lnTo>
                <a:lnTo>
                  <a:pt x="870469" y="152022"/>
                </a:lnTo>
                <a:lnTo>
                  <a:pt x="878597" y="150498"/>
                </a:lnTo>
                <a:close/>
              </a:path>
            </a:pathLst>
          </a:custGeom>
          <a:ln w="10160">
            <a:solidFill>
              <a:srgbClr val="000000"/>
            </a:solidFill>
          </a:ln>
        </p:spPr>
        <p:txBody>
          <a:bodyPr wrap="square" lIns="0" tIns="0" rIns="0" bIns="0" rtlCol="0"/>
          <a:lstStyle/>
          <a:p>
            <a:endParaRPr/>
          </a:p>
        </p:txBody>
      </p:sp>
      <p:sp>
        <p:nvSpPr>
          <p:cNvPr id="17" name="object 17"/>
          <p:cNvSpPr/>
          <p:nvPr/>
        </p:nvSpPr>
        <p:spPr>
          <a:xfrm>
            <a:off x="1757172" y="4012565"/>
            <a:ext cx="565785" cy="8890"/>
          </a:xfrm>
          <a:custGeom>
            <a:avLst/>
            <a:gdLst/>
            <a:ahLst/>
            <a:cxnLst/>
            <a:rect l="l" t="t" r="r" b="b"/>
            <a:pathLst>
              <a:path w="565785" h="8889">
                <a:moveTo>
                  <a:pt x="565403" y="8382"/>
                </a:moveTo>
                <a:lnTo>
                  <a:pt x="511599" y="8561"/>
                </a:lnTo>
                <a:lnTo>
                  <a:pt x="457914" y="8548"/>
                </a:lnTo>
                <a:lnTo>
                  <a:pt x="404470" y="8342"/>
                </a:lnTo>
                <a:lnTo>
                  <a:pt x="351386" y="7946"/>
                </a:lnTo>
                <a:lnTo>
                  <a:pt x="298784" y="7362"/>
                </a:lnTo>
                <a:lnTo>
                  <a:pt x="246782" y="6592"/>
                </a:lnTo>
                <a:lnTo>
                  <a:pt x="195502" y="5636"/>
                </a:lnTo>
                <a:lnTo>
                  <a:pt x="145063" y="4498"/>
                </a:lnTo>
                <a:lnTo>
                  <a:pt x="95587" y="3177"/>
                </a:lnTo>
                <a:lnTo>
                  <a:pt x="47192" y="1678"/>
                </a:lnTo>
                <a:lnTo>
                  <a:pt x="0" y="0"/>
                </a:lnTo>
              </a:path>
            </a:pathLst>
          </a:custGeom>
          <a:ln w="10160">
            <a:solidFill>
              <a:srgbClr val="000000"/>
            </a:solidFill>
          </a:ln>
        </p:spPr>
        <p:txBody>
          <a:bodyPr wrap="square" lIns="0" tIns="0" rIns="0" bIns="0" rtlCol="0"/>
          <a:lstStyle/>
          <a:p>
            <a:endParaRPr/>
          </a:p>
        </p:txBody>
      </p:sp>
      <p:sp>
        <p:nvSpPr>
          <p:cNvPr id="18" name="object 18"/>
          <p:cNvSpPr/>
          <p:nvPr/>
        </p:nvSpPr>
        <p:spPr>
          <a:xfrm>
            <a:off x="2574035" y="4113276"/>
            <a:ext cx="247650" cy="4445"/>
          </a:xfrm>
          <a:custGeom>
            <a:avLst/>
            <a:gdLst/>
            <a:ahLst/>
            <a:cxnLst/>
            <a:rect l="l" t="t" r="r" b="b"/>
            <a:pathLst>
              <a:path w="247650" h="4445">
                <a:moveTo>
                  <a:pt x="247269" y="0"/>
                </a:moveTo>
                <a:lnTo>
                  <a:pt x="199266" y="1141"/>
                </a:lnTo>
                <a:lnTo>
                  <a:pt x="150427" y="2125"/>
                </a:lnTo>
                <a:lnTo>
                  <a:pt x="100864" y="2944"/>
                </a:lnTo>
                <a:lnTo>
                  <a:pt x="50685" y="3592"/>
                </a:lnTo>
                <a:lnTo>
                  <a:pt x="0" y="4063"/>
                </a:lnTo>
              </a:path>
            </a:pathLst>
          </a:custGeom>
          <a:ln w="10160">
            <a:solidFill>
              <a:srgbClr val="000000"/>
            </a:solidFill>
          </a:ln>
        </p:spPr>
        <p:txBody>
          <a:bodyPr wrap="square" lIns="0" tIns="0" rIns="0" bIns="0" rtlCol="0"/>
          <a:lstStyle/>
          <a:p>
            <a:endParaRPr/>
          </a:p>
        </p:txBody>
      </p:sp>
      <p:sp>
        <p:nvSpPr>
          <p:cNvPr id="19" name="object 19"/>
          <p:cNvSpPr/>
          <p:nvPr/>
        </p:nvSpPr>
        <p:spPr>
          <a:xfrm>
            <a:off x="4803775" y="4139184"/>
            <a:ext cx="149225" cy="18415"/>
          </a:xfrm>
          <a:custGeom>
            <a:avLst/>
            <a:gdLst/>
            <a:ahLst/>
            <a:cxnLst/>
            <a:rect l="l" t="t" r="r" b="b"/>
            <a:pathLst>
              <a:path w="149225" h="18414">
                <a:moveTo>
                  <a:pt x="149098" y="18415"/>
                </a:moveTo>
                <a:lnTo>
                  <a:pt x="106156" y="14037"/>
                </a:lnTo>
                <a:lnTo>
                  <a:pt x="66929" y="9493"/>
                </a:lnTo>
                <a:lnTo>
                  <a:pt x="31511" y="4806"/>
                </a:lnTo>
                <a:lnTo>
                  <a:pt x="0" y="0"/>
                </a:lnTo>
              </a:path>
            </a:pathLst>
          </a:custGeom>
          <a:ln w="10160">
            <a:solidFill>
              <a:srgbClr val="000000"/>
            </a:solidFill>
          </a:ln>
        </p:spPr>
        <p:txBody>
          <a:bodyPr wrap="square" lIns="0" tIns="0" rIns="0" bIns="0" rtlCol="0"/>
          <a:lstStyle/>
          <a:p>
            <a:endParaRPr/>
          </a:p>
        </p:txBody>
      </p:sp>
      <p:sp>
        <p:nvSpPr>
          <p:cNvPr id="20" name="object 20"/>
          <p:cNvSpPr/>
          <p:nvPr/>
        </p:nvSpPr>
        <p:spPr>
          <a:xfrm>
            <a:off x="7649464" y="4111752"/>
            <a:ext cx="59690" cy="20320"/>
          </a:xfrm>
          <a:custGeom>
            <a:avLst/>
            <a:gdLst/>
            <a:ahLst/>
            <a:cxnLst/>
            <a:rect l="l" t="t" r="r" b="b"/>
            <a:pathLst>
              <a:path w="59690" h="20320">
                <a:moveTo>
                  <a:pt x="59562" y="0"/>
                </a:moveTo>
                <a:lnTo>
                  <a:pt x="50899" y="5119"/>
                </a:lnTo>
                <a:lnTo>
                  <a:pt x="38068" y="10191"/>
                </a:lnTo>
                <a:lnTo>
                  <a:pt x="21093" y="15216"/>
                </a:lnTo>
                <a:lnTo>
                  <a:pt x="0" y="20193"/>
                </a:lnTo>
              </a:path>
            </a:pathLst>
          </a:custGeom>
          <a:ln w="10160">
            <a:solidFill>
              <a:srgbClr val="000000"/>
            </a:solidFill>
          </a:ln>
        </p:spPr>
        <p:txBody>
          <a:bodyPr wrap="square" lIns="0" tIns="0" rIns="0" bIns="0" rtlCol="0"/>
          <a:lstStyle/>
          <a:p>
            <a:endParaRPr/>
          </a:p>
        </p:txBody>
      </p:sp>
      <p:sp>
        <p:nvSpPr>
          <p:cNvPr id="21" name="object 21"/>
          <p:cNvSpPr/>
          <p:nvPr/>
        </p:nvSpPr>
        <p:spPr>
          <a:xfrm>
            <a:off x="8892413" y="3986910"/>
            <a:ext cx="725805" cy="75565"/>
          </a:xfrm>
          <a:custGeom>
            <a:avLst/>
            <a:gdLst/>
            <a:ahLst/>
            <a:cxnLst/>
            <a:rect l="l" t="t" r="r" b="b"/>
            <a:pathLst>
              <a:path w="725804" h="75564">
                <a:moveTo>
                  <a:pt x="0" y="0"/>
                </a:moveTo>
                <a:lnTo>
                  <a:pt x="87223" y="2996"/>
                </a:lnTo>
                <a:lnTo>
                  <a:pt x="169831" y="6383"/>
                </a:lnTo>
                <a:lnTo>
                  <a:pt x="247609" y="10137"/>
                </a:lnTo>
                <a:lnTo>
                  <a:pt x="320341" y="14235"/>
                </a:lnTo>
                <a:lnTo>
                  <a:pt x="387810" y="18654"/>
                </a:lnTo>
                <a:lnTo>
                  <a:pt x="449803" y="23372"/>
                </a:lnTo>
                <a:lnTo>
                  <a:pt x="506103" y="28364"/>
                </a:lnTo>
                <a:lnTo>
                  <a:pt x="556494" y="33608"/>
                </a:lnTo>
                <a:lnTo>
                  <a:pt x="600760" y="39081"/>
                </a:lnTo>
                <a:lnTo>
                  <a:pt x="638687" y="44760"/>
                </a:lnTo>
                <a:lnTo>
                  <a:pt x="694659" y="56644"/>
                </a:lnTo>
                <a:lnTo>
                  <a:pt x="722684" y="69074"/>
                </a:lnTo>
                <a:lnTo>
                  <a:pt x="725677" y="75437"/>
                </a:lnTo>
              </a:path>
            </a:pathLst>
          </a:custGeom>
          <a:ln w="10160">
            <a:solidFill>
              <a:srgbClr val="000000"/>
            </a:solidFill>
          </a:ln>
        </p:spPr>
        <p:txBody>
          <a:bodyPr wrap="square" lIns="0" tIns="0" rIns="0" bIns="0" rtlCol="0"/>
          <a:lstStyle/>
          <a:p>
            <a:endParaRPr/>
          </a:p>
        </p:txBody>
      </p:sp>
      <p:sp>
        <p:nvSpPr>
          <p:cNvPr id="22" name="object 22"/>
          <p:cNvSpPr/>
          <p:nvPr/>
        </p:nvSpPr>
        <p:spPr>
          <a:xfrm>
            <a:off x="10280904" y="3906392"/>
            <a:ext cx="323215" cy="28575"/>
          </a:xfrm>
          <a:custGeom>
            <a:avLst/>
            <a:gdLst/>
            <a:ahLst/>
            <a:cxnLst/>
            <a:rect l="l" t="t" r="r" b="b"/>
            <a:pathLst>
              <a:path w="323215" h="28575">
                <a:moveTo>
                  <a:pt x="323088" y="0"/>
                </a:moveTo>
                <a:lnTo>
                  <a:pt x="283747" y="5405"/>
                </a:lnTo>
                <a:lnTo>
                  <a:pt x="238280" y="10559"/>
                </a:lnTo>
                <a:lnTo>
                  <a:pt x="186928" y="15446"/>
                </a:lnTo>
                <a:lnTo>
                  <a:pt x="129935" y="20047"/>
                </a:lnTo>
                <a:lnTo>
                  <a:pt x="67544" y="24344"/>
                </a:lnTo>
                <a:lnTo>
                  <a:pt x="0" y="28320"/>
                </a:lnTo>
              </a:path>
            </a:pathLst>
          </a:custGeom>
          <a:ln w="10160">
            <a:solidFill>
              <a:srgbClr val="000000"/>
            </a:solidFill>
          </a:ln>
        </p:spPr>
        <p:txBody>
          <a:bodyPr wrap="square" lIns="0" tIns="0" rIns="0" bIns="0" rtlCol="0"/>
          <a:lstStyle/>
          <a:p>
            <a:endParaRPr/>
          </a:p>
        </p:txBody>
      </p:sp>
      <p:sp>
        <p:nvSpPr>
          <p:cNvPr id="23" name="object 23"/>
          <p:cNvSpPr/>
          <p:nvPr/>
        </p:nvSpPr>
        <p:spPr>
          <a:xfrm>
            <a:off x="9828656" y="3801364"/>
            <a:ext cx="18415" cy="13335"/>
          </a:xfrm>
          <a:custGeom>
            <a:avLst/>
            <a:gdLst/>
            <a:ahLst/>
            <a:cxnLst/>
            <a:rect l="l" t="t" r="r" b="b"/>
            <a:pathLst>
              <a:path w="18415" h="13335">
                <a:moveTo>
                  <a:pt x="0" y="0"/>
                </a:moveTo>
                <a:lnTo>
                  <a:pt x="12319" y="4444"/>
                </a:lnTo>
                <a:lnTo>
                  <a:pt x="18034" y="8890"/>
                </a:lnTo>
                <a:lnTo>
                  <a:pt x="17018" y="13335"/>
                </a:lnTo>
              </a:path>
            </a:pathLst>
          </a:custGeom>
          <a:ln w="10160">
            <a:solidFill>
              <a:srgbClr val="000000"/>
            </a:solidFill>
          </a:ln>
        </p:spPr>
        <p:txBody>
          <a:bodyPr wrap="square" lIns="0" tIns="0" rIns="0" bIns="0" rtlCol="0"/>
          <a:lstStyle/>
          <a:p>
            <a:endParaRPr/>
          </a:p>
        </p:txBody>
      </p:sp>
      <p:sp>
        <p:nvSpPr>
          <p:cNvPr id="24" name="object 24"/>
          <p:cNvSpPr/>
          <p:nvPr/>
        </p:nvSpPr>
        <p:spPr>
          <a:xfrm>
            <a:off x="7765033" y="3768725"/>
            <a:ext cx="165735" cy="17145"/>
          </a:xfrm>
          <a:custGeom>
            <a:avLst/>
            <a:gdLst/>
            <a:ahLst/>
            <a:cxnLst/>
            <a:rect l="l" t="t" r="r" b="b"/>
            <a:pathLst>
              <a:path w="165734" h="17145">
                <a:moveTo>
                  <a:pt x="0" y="17018"/>
                </a:moveTo>
                <a:lnTo>
                  <a:pt x="34071" y="12519"/>
                </a:lnTo>
                <a:lnTo>
                  <a:pt x="73120" y="8175"/>
                </a:lnTo>
                <a:lnTo>
                  <a:pt x="116978" y="3998"/>
                </a:lnTo>
                <a:lnTo>
                  <a:pt x="165481" y="0"/>
                </a:lnTo>
              </a:path>
            </a:pathLst>
          </a:custGeom>
          <a:ln w="10160">
            <a:solidFill>
              <a:srgbClr val="000000"/>
            </a:solidFill>
          </a:ln>
        </p:spPr>
        <p:txBody>
          <a:bodyPr wrap="square" lIns="0" tIns="0" rIns="0" bIns="0" rtlCol="0"/>
          <a:lstStyle/>
          <a:p>
            <a:endParaRPr/>
          </a:p>
        </p:txBody>
      </p:sp>
      <p:sp>
        <p:nvSpPr>
          <p:cNvPr id="25" name="object 25"/>
          <p:cNvSpPr/>
          <p:nvPr/>
        </p:nvSpPr>
        <p:spPr>
          <a:xfrm>
            <a:off x="6216777" y="3779265"/>
            <a:ext cx="80645" cy="14604"/>
          </a:xfrm>
          <a:custGeom>
            <a:avLst/>
            <a:gdLst/>
            <a:ahLst/>
            <a:cxnLst/>
            <a:rect l="l" t="t" r="r" b="b"/>
            <a:pathLst>
              <a:path w="80645" h="14604">
                <a:moveTo>
                  <a:pt x="0" y="14604"/>
                </a:moveTo>
                <a:lnTo>
                  <a:pt x="14682" y="10822"/>
                </a:lnTo>
                <a:lnTo>
                  <a:pt x="32972" y="7111"/>
                </a:lnTo>
                <a:lnTo>
                  <a:pt x="54810" y="3496"/>
                </a:lnTo>
                <a:lnTo>
                  <a:pt x="80137" y="0"/>
                </a:lnTo>
              </a:path>
            </a:pathLst>
          </a:custGeom>
          <a:ln w="10160">
            <a:solidFill>
              <a:srgbClr val="000000"/>
            </a:solidFill>
          </a:ln>
        </p:spPr>
        <p:txBody>
          <a:bodyPr wrap="square" lIns="0" tIns="0" rIns="0" bIns="0" rtlCol="0"/>
          <a:lstStyle/>
          <a:p>
            <a:endParaRPr/>
          </a:p>
        </p:txBody>
      </p:sp>
      <p:sp>
        <p:nvSpPr>
          <p:cNvPr id="26" name="object 26"/>
          <p:cNvSpPr/>
          <p:nvPr/>
        </p:nvSpPr>
        <p:spPr>
          <a:xfrm>
            <a:off x="4399788" y="3798951"/>
            <a:ext cx="290195" cy="14604"/>
          </a:xfrm>
          <a:custGeom>
            <a:avLst/>
            <a:gdLst/>
            <a:ahLst/>
            <a:cxnLst/>
            <a:rect l="l" t="t" r="r" b="b"/>
            <a:pathLst>
              <a:path w="290195" h="14604">
                <a:moveTo>
                  <a:pt x="0" y="0"/>
                </a:moveTo>
                <a:lnTo>
                  <a:pt x="51975" y="2041"/>
                </a:lnTo>
                <a:lnTo>
                  <a:pt x="102578" y="4223"/>
                </a:lnTo>
                <a:lnTo>
                  <a:pt x="151749" y="6540"/>
                </a:lnTo>
                <a:lnTo>
                  <a:pt x="199427" y="8984"/>
                </a:lnTo>
                <a:lnTo>
                  <a:pt x="245553" y="11547"/>
                </a:lnTo>
                <a:lnTo>
                  <a:pt x="290067" y="14224"/>
                </a:lnTo>
              </a:path>
            </a:pathLst>
          </a:custGeom>
          <a:ln w="10160">
            <a:solidFill>
              <a:srgbClr val="000000"/>
            </a:solidFill>
          </a:ln>
        </p:spPr>
        <p:txBody>
          <a:bodyPr wrap="square" lIns="0" tIns="0" rIns="0" bIns="0" rtlCol="0"/>
          <a:lstStyle/>
          <a:p>
            <a:endParaRPr/>
          </a:p>
        </p:txBody>
      </p:sp>
      <p:sp>
        <p:nvSpPr>
          <p:cNvPr id="27" name="object 27"/>
          <p:cNvSpPr/>
          <p:nvPr/>
        </p:nvSpPr>
        <p:spPr>
          <a:xfrm>
            <a:off x="2145538" y="3896105"/>
            <a:ext cx="50800" cy="15240"/>
          </a:xfrm>
          <a:custGeom>
            <a:avLst/>
            <a:gdLst/>
            <a:ahLst/>
            <a:cxnLst/>
            <a:rect l="l" t="t" r="r" b="b"/>
            <a:pathLst>
              <a:path w="50800" h="15239">
                <a:moveTo>
                  <a:pt x="50673" y="14986"/>
                </a:moveTo>
                <a:lnTo>
                  <a:pt x="34575" y="11269"/>
                </a:lnTo>
                <a:lnTo>
                  <a:pt x="20764" y="7540"/>
                </a:lnTo>
                <a:lnTo>
                  <a:pt x="9239" y="3788"/>
                </a:lnTo>
                <a:lnTo>
                  <a:pt x="0" y="0"/>
                </a:lnTo>
              </a:path>
            </a:pathLst>
          </a:custGeom>
          <a:ln w="10160">
            <a:solidFill>
              <a:srgbClr val="000000"/>
            </a:solidFill>
          </a:ln>
        </p:spPr>
        <p:txBody>
          <a:bodyPr wrap="square" lIns="0" tIns="0" rIns="0" bIns="0" rtlCol="0"/>
          <a:lstStyle/>
          <a:p>
            <a:endParaRPr/>
          </a:p>
        </p:txBody>
      </p:sp>
      <p:sp>
        <p:nvSpPr>
          <p:cNvPr id="28" name="object 28"/>
          <p:cNvSpPr/>
          <p:nvPr/>
        </p:nvSpPr>
        <p:spPr>
          <a:xfrm>
            <a:off x="2227579" y="2976879"/>
            <a:ext cx="76200" cy="920750"/>
          </a:xfrm>
          <a:custGeom>
            <a:avLst/>
            <a:gdLst/>
            <a:ahLst/>
            <a:cxnLst/>
            <a:rect l="l" t="t" r="r" b="b"/>
            <a:pathLst>
              <a:path w="76200" h="920750">
                <a:moveTo>
                  <a:pt x="27939" y="844042"/>
                </a:moveTo>
                <a:lnTo>
                  <a:pt x="0" y="844042"/>
                </a:lnTo>
                <a:lnTo>
                  <a:pt x="38100" y="920242"/>
                </a:lnTo>
                <a:lnTo>
                  <a:pt x="69850" y="856742"/>
                </a:lnTo>
                <a:lnTo>
                  <a:pt x="27939" y="856742"/>
                </a:lnTo>
                <a:lnTo>
                  <a:pt x="27939" y="844042"/>
                </a:lnTo>
                <a:close/>
              </a:path>
              <a:path w="76200" h="920750">
                <a:moveTo>
                  <a:pt x="48259" y="0"/>
                </a:moveTo>
                <a:lnTo>
                  <a:pt x="27939" y="0"/>
                </a:lnTo>
                <a:lnTo>
                  <a:pt x="27939" y="856742"/>
                </a:lnTo>
                <a:lnTo>
                  <a:pt x="48259" y="856742"/>
                </a:lnTo>
                <a:lnTo>
                  <a:pt x="48259" y="0"/>
                </a:lnTo>
                <a:close/>
              </a:path>
              <a:path w="76200" h="920750">
                <a:moveTo>
                  <a:pt x="76200" y="844042"/>
                </a:moveTo>
                <a:lnTo>
                  <a:pt x="48259" y="844042"/>
                </a:lnTo>
                <a:lnTo>
                  <a:pt x="48259" y="856742"/>
                </a:lnTo>
                <a:lnTo>
                  <a:pt x="69850" y="856742"/>
                </a:lnTo>
                <a:lnTo>
                  <a:pt x="76200" y="844042"/>
                </a:lnTo>
                <a:close/>
              </a:path>
            </a:pathLst>
          </a:custGeom>
          <a:solidFill>
            <a:srgbClr val="00AF50"/>
          </a:solidFill>
        </p:spPr>
        <p:txBody>
          <a:bodyPr wrap="square" lIns="0" tIns="0" rIns="0" bIns="0" rtlCol="0"/>
          <a:lstStyle/>
          <a:p>
            <a:endParaRPr/>
          </a:p>
        </p:txBody>
      </p:sp>
      <p:sp>
        <p:nvSpPr>
          <p:cNvPr id="29" name="object 29"/>
          <p:cNvSpPr/>
          <p:nvPr/>
        </p:nvSpPr>
        <p:spPr>
          <a:xfrm>
            <a:off x="4005579" y="2976879"/>
            <a:ext cx="76200" cy="920750"/>
          </a:xfrm>
          <a:custGeom>
            <a:avLst/>
            <a:gdLst/>
            <a:ahLst/>
            <a:cxnLst/>
            <a:rect l="l" t="t" r="r" b="b"/>
            <a:pathLst>
              <a:path w="76200" h="920750">
                <a:moveTo>
                  <a:pt x="27940" y="844042"/>
                </a:moveTo>
                <a:lnTo>
                  <a:pt x="0" y="844042"/>
                </a:lnTo>
                <a:lnTo>
                  <a:pt x="38100" y="920242"/>
                </a:lnTo>
                <a:lnTo>
                  <a:pt x="69850" y="856742"/>
                </a:lnTo>
                <a:lnTo>
                  <a:pt x="27940" y="856742"/>
                </a:lnTo>
                <a:lnTo>
                  <a:pt x="27940" y="844042"/>
                </a:lnTo>
                <a:close/>
              </a:path>
              <a:path w="76200" h="920750">
                <a:moveTo>
                  <a:pt x="48260" y="0"/>
                </a:moveTo>
                <a:lnTo>
                  <a:pt x="27940" y="0"/>
                </a:lnTo>
                <a:lnTo>
                  <a:pt x="27940" y="856742"/>
                </a:lnTo>
                <a:lnTo>
                  <a:pt x="48260" y="856742"/>
                </a:lnTo>
                <a:lnTo>
                  <a:pt x="48260" y="0"/>
                </a:lnTo>
                <a:close/>
              </a:path>
              <a:path w="76200" h="920750">
                <a:moveTo>
                  <a:pt x="76200" y="844042"/>
                </a:moveTo>
                <a:lnTo>
                  <a:pt x="48260" y="844042"/>
                </a:lnTo>
                <a:lnTo>
                  <a:pt x="48260" y="856742"/>
                </a:lnTo>
                <a:lnTo>
                  <a:pt x="69850" y="856742"/>
                </a:lnTo>
                <a:lnTo>
                  <a:pt x="76200" y="844042"/>
                </a:lnTo>
                <a:close/>
              </a:path>
            </a:pathLst>
          </a:custGeom>
          <a:solidFill>
            <a:srgbClr val="00AF50"/>
          </a:solidFill>
        </p:spPr>
        <p:txBody>
          <a:bodyPr wrap="square" lIns="0" tIns="0" rIns="0" bIns="0" rtlCol="0"/>
          <a:lstStyle/>
          <a:p>
            <a:endParaRPr/>
          </a:p>
        </p:txBody>
      </p:sp>
      <p:sp>
        <p:nvSpPr>
          <p:cNvPr id="30" name="object 30"/>
          <p:cNvSpPr/>
          <p:nvPr/>
        </p:nvSpPr>
        <p:spPr>
          <a:xfrm>
            <a:off x="6951980" y="2976879"/>
            <a:ext cx="76200" cy="920750"/>
          </a:xfrm>
          <a:custGeom>
            <a:avLst/>
            <a:gdLst/>
            <a:ahLst/>
            <a:cxnLst/>
            <a:rect l="l" t="t" r="r" b="b"/>
            <a:pathLst>
              <a:path w="76200" h="920750">
                <a:moveTo>
                  <a:pt x="27940" y="844042"/>
                </a:moveTo>
                <a:lnTo>
                  <a:pt x="0" y="844042"/>
                </a:lnTo>
                <a:lnTo>
                  <a:pt x="38100" y="920242"/>
                </a:lnTo>
                <a:lnTo>
                  <a:pt x="69850" y="856742"/>
                </a:lnTo>
                <a:lnTo>
                  <a:pt x="27940" y="856742"/>
                </a:lnTo>
                <a:lnTo>
                  <a:pt x="27940" y="844042"/>
                </a:lnTo>
                <a:close/>
              </a:path>
              <a:path w="76200" h="920750">
                <a:moveTo>
                  <a:pt x="48260" y="0"/>
                </a:moveTo>
                <a:lnTo>
                  <a:pt x="27940" y="0"/>
                </a:lnTo>
                <a:lnTo>
                  <a:pt x="27940" y="856742"/>
                </a:lnTo>
                <a:lnTo>
                  <a:pt x="48260" y="856742"/>
                </a:lnTo>
                <a:lnTo>
                  <a:pt x="48260" y="0"/>
                </a:lnTo>
                <a:close/>
              </a:path>
              <a:path w="76200" h="920750">
                <a:moveTo>
                  <a:pt x="76200" y="844042"/>
                </a:moveTo>
                <a:lnTo>
                  <a:pt x="48260" y="844042"/>
                </a:lnTo>
                <a:lnTo>
                  <a:pt x="48260" y="856742"/>
                </a:lnTo>
                <a:lnTo>
                  <a:pt x="69850" y="856742"/>
                </a:lnTo>
                <a:lnTo>
                  <a:pt x="76200" y="844042"/>
                </a:lnTo>
                <a:close/>
              </a:path>
            </a:pathLst>
          </a:custGeom>
          <a:solidFill>
            <a:srgbClr val="00AF50"/>
          </a:solidFill>
        </p:spPr>
        <p:txBody>
          <a:bodyPr wrap="square" lIns="0" tIns="0" rIns="0" bIns="0" rtlCol="0"/>
          <a:lstStyle/>
          <a:p>
            <a:endParaRPr/>
          </a:p>
        </p:txBody>
      </p:sp>
      <p:sp>
        <p:nvSpPr>
          <p:cNvPr id="31" name="object 31"/>
          <p:cNvSpPr/>
          <p:nvPr/>
        </p:nvSpPr>
        <p:spPr>
          <a:xfrm>
            <a:off x="8161019" y="2976879"/>
            <a:ext cx="76200" cy="920750"/>
          </a:xfrm>
          <a:custGeom>
            <a:avLst/>
            <a:gdLst/>
            <a:ahLst/>
            <a:cxnLst/>
            <a:rect l="l" t="t" r="r" b="b"/>
            <a:pathLst>
              <a:path w="76200" h="920750">
                <a:moveTo>
                  <a:pt x="27939" y="844042"/>
                </a:moveTo>
                <a:lnTo>
                  <a:pt x="0" y="844042"/>
                </a:lnTo>
                <a:lnTo>
                  <a:pt x="38100" y="920242"/>
                </a:lnTo>
                <a:lnTo>
                  <a:pt x="69850" y="856742"/>
                </a:lnTo>
                <a:lnTo>
                  <a:pt x="27939" y="856742"/>
                </a:lnTo>
                <a:lnTo>
                  <a:pt x="27939" y="844042"/>
                </a:lnTo>
                <a:close/>
              </a:path>
              <a:path w="76200" h="920750">
                <a:moveTo>
                  <a:pt x="48259" y="0"/>
                </a:moveTo>
                <a:lnTo>
                  <a:pt x="27939" y="0"/>
                </a:lnTo>
                <a:lnTo>
                  <a:pt x="27939" y="856742"/>
                </a:lnTo>
                <a:lnTo>
                  <a:pt x="48259" y="856742"/>
                </a:lnTo>
                <a:lnTo>
                  <a:pt x="48259" y="0"/>
                </a:lnTo>
                <a:close/>
              </a:path>
              <a:path w="76200" h="920750">
                <a:moveTo>
                  <a:pt x="76200" y="844042"/>
                </a:moveTo>
                <a:lnTo>
                  <a:pt x="48259" y="844042"/>
                </a:lnTo>
                <a:lnTo>
                  <a:pt x="48259" y="856742"/>
                </a:lnTo>
                <a:lnTo>
                  <a:pt x="69850" y="856742"/>
                </a:lnTo>
                <a:lnTo>
                  <a:pt x="76200" y="844042"/>
                </a:lnTo>
                <a:close/>
              </a:path>
            </a:pathLst>
          </a:custGeom>
          <a:solidFill>
            <a:srgbClr val="00AF50"/>
          </a:solidFill>
        </p:spPr>
        <p:txBody>
          <a:bodyPr wrap="square" lIns="0" tIns="0" rIns="0" bIns="0" rtlCol="0"/>
          <a:lstStyle/>
          <a:p>
            <a:endParaRPr/>
          </a:p>
        </p:txBody>
      </p:sp>
      <p:sp>
        <p:nvSpPr>
          <p:cNvPr id="32" name="object 32"/>
          <p:cNvSpPr/>
          <p:nvPr/>
        </p:nvSpPr>
        <p:spPr>
          <a:xfrm>
            <a:off x="5220023" y="5232400"/>
            <a:ext cx="948759" cy="1037428"/>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651500" y="4043679"/>
            <a:ext cx="76200" cy="1192530"/>
          </a:xfrm>
          <a:custGeom>
            <a:avLst/>
            <a:gdLst/>
            <a:ahLst/>
            <a:cxnLst/>
            <a:rect l="l" t="t" r="r" b="b"/>
            <a:pathLst>
              <a:path w="76200" h="1192529">
                <a:moveTo>
                  <a:pt x="27939" y="1115822"/>
                </a:moveTo>
                <a:lnTo>
                  <a:pt x="0" y="1115822"/>
                </a:lnTo>
                <a:lnTo>
                  <a:pt x="38100" y="1192022"/>
                </a:lnTo>
                <a:lnTo>
                  <a:pt x="69850" y="1128522"/>
                </a:lnTo>
                <a:lnTo>
                  <a:pt x="27939" y="1128522"/>
                </a:lnTo>
                <a:lnTo>
                  <a:pt x="27939" y="1115822"/>
                </a:lnTo>
                <a:close/>
              </a:path>
              <a:path w="76200" h="1192529">
                <a:moveTo>
                  <a:pt x="48260" y="0"/>
                </a:moveTo>
                <a:lnTo>
                  <a:pt x="27939" y="0"/>
                </a:lnTo>
                <a:lnTo>
                  <a:pt x="27939" y="1128522"/>
                </a:lnTo>
                <a:lnTo>
                  <a:pt x="48260" y="1128522"/>
                </a:lnTo>
                <a:lnTo>
                  <a:pt x="48260" y="0"/>
                </a:lnTo>
                <a:close/>
              </a:path>
              <a:path w="76200" h="1192529">
                <a:moveTo>
                  <a:pt x="76200" y="1115822"/>
                </a:moveTo>
                <a:lnTo>
                  <a:pt x="48260" y="1115822"/>
                </a:lnTo>
                <a:lnTo>
                  <a:pt x="48260" y="1128522"/>
                </a:lnTo>
                <a:lnTo>
                  <a:pt x="69850" y="1128522"/>
                </a:lnTo>
                <a:lnTo>
                  <a:pt x="76200" y="1115822"/>
                </a:lnTo>
                <a:close/>
              </a:path>
            </a:pathLst>
          </a:custGeom>
          <a:solidFill>
            <a:srgbClr val="00AF50"/>
          </a:solidFill>
        </p:spPr>
        <p:txBody>
          <a:bodyPr wrap="square" lIns="0" tIns="0" rIns="0" bIns="0" rtlCol="0"/>
          <a:lstStyle/>
          <a:p>
            <a:endParaRPr/>
          </a:p>
        </p:txBody>
      </p:sp>
      <p:sp>
        <p:nvSpPr>
          <p:cNvPr id="34" name="object 34"/>
          <p:cNvSpPr/>
          <p:nvPr/>
        </p:nvSpPr>
        <p:spPr>
          <a:xfrm>
            <a:off x="4208779" y="4043679"/>
            <a:ext cx="76200" cy="1295400"/>
          </a:xfrm>
          <a:custGeom>
            <a:avLst/>
            <a:gdLst/>
            <a:ahLst/>
            <a:cxnLst/>
            <a:rect l="l" t="t" r="r" b="b"/>
            <a:pathLst>
              <a:path w="76200" h="1295400">
                <a:moveTo>
                  <a:pt x="27940" y="1218819"/>
                </a:moveTo>
                <a:lnTo>
                  <a:pt x="0" y="1218819"/>
                </a:lnTo>
                <a:lnTo>
                  <a:pt x="38100" y="1295019"/>
                </a:lnTo>
                <a:lnTo>
                  <a:pt x="69850" y="1231519"/>
                </a:lnTo>
                <a:lnTo>
                  <a:pt x="27940" y="1231519"/>
                </a:lnTo>
                <a:lnTo>
                  <a:pt x="27940" y="1218819"/>
                </a:lnTo>
                <a:close/>
              </a:path>
              <a:path w="76200" h="1295400">
                <a:moveTo>
                  <a:pt x="48260" y="0"/>
                </a:moveTo>
                <a:lnTo>
                  <a:pt x="27940" y="0"/>
                </a:lnTo>
                <a:lnTo>
                  <a:pt x="27940" y="1231519"/>
                </a:lnTo>
                <a:lnTo>
                  <a:pt x="48260" y="1231519"/>
                </a:lnTo>
                <a:lnTo>
                  <a:pt x="48260" y="0"/>
                </a:lnTo>
                <a:close/>
              </a:path>
              <a:path w="76200" h="1295400">
                <a:moveTo>
                  <a:pt x="76200" y="1218819"/>
                </a:moveTo>
                <a:lnTo>
                  <a:pt x="48260" y="1218819"/>
                </a:lnTo>
                <a:lnTo>
                  <a:pt x="48260" y="1231519"/>
                </a:lnTo>
                <a:lnTo>
                  <a:pt x="69850" y="1231519"/>
                </a:lnTo>
                <a:lnTo>
                  <a:pt x="76200" y="1218819"/>
                </a:lnTo>
                <a:close/>
              </a:path>
            </a:pathLst>
          </a:custGeom>
          <a:solidFill>
            <a:srgbClr val="00AF50"/>
          </a:solidFill>
        </p:spPr>
        <p:txBody>
          <a:bodyPr wrap="square" lIns="0" tIns="0" rIns="0" bIns="0" rtlCol="0"/>
          <a:lstStyle/>
          <a:p>
            <a:endParaRPr/>
          </a:p>
        </p:txBody>
      </p:sp>
      <p:sp>
        <p:nvSpPr>
          <p:cNvPr id="35" name="object 35"/>
          <p:cNvSpPr/>
          <p:nvPr/>
        </p:nvSpPr>
        <p:spPr>
          <a:xfrm>
            <a:off x="1770379" y="4043679"/>
            <a:ext cx="76200" cy="1447800"/>
          </a:xfrm>
          <a:custGeom>
            <a:avLst/>
            <a:gdLst/>
            <a:ahLst/>
            <a:cxnLst/>
            <a:rect l="l" t="t" r="r" b="b"/>
            <a:pathLst>
              <a:path w="76200" h="1447800">
                <a:moveTo>
                  <a:pt x="27939" y="1371219"/>
                </a:moveTo>
                <a:lnTo>
                  <a:pt x="0" y="1371219"/>
                </a:lnTo>
                <a:lnTo>
                  <a:pt x="38100" y="1447419"/>
                </a:lnTo>
                <a:lnTo>
                  <a:pt x="69850" y="1383919"/>
                </a:lnTo>
                <a:lnTo>
                  <a:pt x="27939" y="1383919"/>
                </a:lnTo>
                <a:lnTo>
                  <a:pt x="27939" y="1371219"/>
                </a:lnTo>
                <a:close/>
              </a:path>
              <a:path w="76200" h="1447800">
                <a:moveTo>
                  <a:pt x="48259" y="0"/>
                </a:moveTo>
                <a:lnTo>
                  <a:pt x="27939" y="0"/>
                </a:lnTo>
                <a:lnTo>
                  <a:pt x="27939" y="1383919"/>
                </a:lnTo>
                <a:lnTo>
                  <a:pt x="48259" y="1383919"/>
                </a:lnTo>
                <a:lnTo>
                  <a:pt x="48259" y="0"/>
                </a:lnTo>
                <a:close/>
              </a:path>
              <a:path w="76200" h="1447800">
                <a:moveTo>
                  <a:pt x="76200" y="1371219"/>
                </a:moveTo>
                <a:lnTo>
                  <a:pt x="48259" y="1371219"/>
                </a:lnTo>
                <a:lnTo>
                  <a:pt x="48259" y="1383919"/>
                </a:lnTo>
                <a:lnTo>
                  <a:pt x="69850" y="1383919"/>
                </a:lnTo>
                <a:lnTo>
                  <a:pt x="76200" y="1371219"/>
                </a:lnTo>
                <a:close/>
              </a:path>
            </a:pathLst>
          </a:custGeom>
          <a:solidFill>
            <a:srgbClr val="00AF50"/>
          </a:solidFill>
        </p:spPr>
        <p:txBody>
          <a:bodyPr wrap="square" lIns="0" tIns="0" rIns="0" bIns="0" rtlCol="0"/>
          <a:lstStyle/>
          <a:p>
            <a:endParaRPr/>
          </a:p>
        </p:txBody>
      </p:sp>
      <p:sp>
        <p:nvSpPr>
          <p:cNvPr id="36" name="object 36"/>
          <p:cNvSpPr/>
          <p:nvPr/>
        </p:nvSpPr>
        <p:spPr>
          <a:xfrm>
            <a:off x="1268769" y="2589657"/>
            <a:ext cx="252729" cy="1322070"/>
          </a:xfrm>
          <a:custGeom>
            <a:avLst/>
            <a:gdLst/>
            <a:ahLst/>
            <a:cxnLst/>
            <a:rect l="l" t="t" r="r" b="b"/>
            <a:pathLst>
              <a:path w="252730" h="1322070">
                <a:moveTo>
                  <a:pt x="149820" y="57912"/>
                </a:moveTo>
                <a:lnTo>
                  <a:pt x="140041" y="69976"/>
                </a:lnTo>
                <a:lnTo>
                  <a:pt x="129119" y="85089"/>
                </a:lnTo>
                <a:lnTo>
                  <a:pt x="126579" y="88900"/>
                </a:lnTo>
                <a:lnTo>
                  <a:pt x="137247" y="95757"/>
                </a:lnTo>
                <a:lnTo>
                  <a:pt x="139406" y="92455"/>
                </a:lnTo>
                <a:lnTo>
                  <a:pt x="149820" y="77977"/>
                </a:lnTo>
                <a:lnTo>
                  <a:pt x="159726" y="65912"/>
                </a:lnTo>
                <a:lnTo>
                  <a:pt x="149820" y="57912"/>
                </a:lnTo>
                <a:close/>
              </a:path>
              <a:path w="252730" h="1322070">
                <a:moveTo>
                  <a:pt x="236402" y="24764"/>
                </a:moveTo>
                <a:lnTo>
                  <a:pt x="190968" y="24764"/>
                </a:lnTo>
                <a:lnTo>
                  <a:pt x="196683" y="36067"/>
                </a:lnTo>
                <a:lnTo>
                  <a:pt x="184814" y="41903"/>
                </a:lnTo>
                <a:lnTo>
                  <a:pt x="196556" y="70484"/>
                </a:lnTo>
                <a:lnTo>
                  <a:pt x="236402" y="24764"/>
                </a:lnTo>
                <a:close/>
              </a:path>
              <a:path w="252730" h="1322070">
                <a:moveTo>
                  <a:pt x="180007" y="30202"/>
                </a:moveTo>
                <a:lnTo>
                  <a:pt x="174839" y="32765"/>
                </a:lnTo>
                <a:lnTo>
                  <a:pt x="174331" y="33273"/>
                </a:lnTo>
                <a:lnTo>
                  <a:pt x="162774" y="43814"/>
                </a:lnTo>
                <a:lnTo>
                  <a:pt x="158710" y="48259"/>
                </a:lnTo>
                <a:lnTo>
                  <a:pt x="167981" y="56895"/>
                </a:lnTo>
                <a:lnTo>
                  <a:pt x="171410" y="53212"/>
                </a:lnTo>
                <a:lnTo>
                  <a:pt x="181866" y="43560"/>
                </a:lnTo>
                <a:lnTo>
                  <a:pt x="181443" y="43560"/>
                </a:lnTo>
                <a:lnTo>
                  <a:pt x="182967" y="42544"/>
                </a:lnTo>
                <a:lnTo>
                  <a:pt x="183509" y="42544"/>
                </a:lnTo>
                <a:lnTo>
                  <a:pt x="184814" y="41903"/>
                </a:lnTo>
                <a:lnTo>
                  <a:pt x="180007" y="30202"/>
                </a:lnTo>
                <a:close/>
              </a:path>
              <a:path w="252730" h="1322070">
                <a:moveTo>
                  <a:pt x="182967" y="42544"/>
                </a:moveTo>
                <a:lnTo>
                  <a:pt x="181443" y="43560"/>
                </a:lnTo>
                <a:lnTo>
                  <a:pt x="182348" y="43115"/>
                </a:lnTo>
                <a:lnTo>
                  <a:pt x="182967" y="42544"/>
                </a:lnTo>
                <a:close/>
              </a:path>
              <a:path w="252730" h="1322070">
                <a:moveTo>
                  <a:pt x="182348" y="43115"/>
                </a:moveTo>
                <a:lnTo>
                  <a:pt x="181443" y="43560"/>
                </a:lnTo>
                <a:lnTo>
                  <a:pt x="181866" y="43560"/>
                </a:lnTo>
                <a:lnTo>
                  <a:pt x="182348" y="43115"/>
                </a:lnTo>
                <a:close/>
              </a:path>
              <a:path w="252730" h="1322070">
                <a:moveTo>
                  <a:pt x="183509" y="42544"/>
                </a:moveTo>
                <a:lnTo>
                  <a:pt x="182967" y="42544"/>
                </a:lnTo>
                <a:lnTo>
                  <a:pt x="182348" y="43115"/>
                </a:lnTo>
                <a:lnTo>
                  <a:pt x="183509" y="42544"/>
                </a:lnTo>
                <a:close/>
              </a:path>
              <a:path w="252730" h="1322070">
                <a:moveTo>
                  <a:pt x="190968" y="24764"/>
                </a:moveTo>
                <a:lnTo>
                  <a:pt x="180007" y="30202"/>
                </a:lnTo>
                <a:lnTo>
                  <a:pt x="184814" y="41903"/>
                </a:lnTo>
                <a:lnTo>
                  <a:pt x="196683" y="36067"/>
                </a:lnTo>
                <a:lnTo>
                  <a:pt x="190968" y="24764"/>
                </a:lnTo>
                <a:close/>
              </a:path>
              <a:path w="252730" h="1322070">
                <a:moveTo>
                  <a:pt x="167600" y="0"/>
                </a:moveTo>
                <a:lnTo>
                  <a:pt x="180007" y="30202"/>
                </a:lnTo>
                <a:lnTo>
                  <a:pt x="190968" y="24764"/>
                </a:lnTo>
                <a:lnTo>
                  <a:pt x="236402" y="24764"/>
                </a:lnTo>
                <a:lnTo>
                  <a:pt x="252563" y="6222"/>
                </a:lnTo>
                <a:lnTo>
                  <a:pt x="167600" y="0"/>
                </a:lnTo>
                <a:close/>
              </a:path>
              <a:path w="252730" h="1322070">
                <a:moveTo>
                  <a:pt x="119721" y="99567"/>
                </a:moveTo>
                <a:lnTo>
                  <a:pt x="118578" y="101472"/>
                </a:lnTo>
                <a:lnTo>
                  <a:pt x="108418" y="118998"/>
                </a:lnTo>
                <a:lnTo>
                  <a:pt x="100925" y="133350"/>
                </a:lnTo>
                <a:lnTo>
                  <a:pt x="112101" y="139191"/>
                </a:lnTo>
                <a:lnTo>
                  <a:pt x="119340" y="125348"/>
                </a:lnTo>
                <a:lnTo>
                  <a:pt x="129246" y="108330"/>
                </a:lnTo>
                <a:lnTo>
                  <a:pt x="130389" y="106425"/>
                </a:lnTo>
                <a:lnTo>
                  <a:pt x="119721" y="99567"/>
                </a:lnTo>
                <a:close/>
              </a:path>
              <a:path w="252730" h="1322070">
                <a:moveTo>
                  <a:pt x="95210" y="145033"/>
                </a:moveTo>
                <a:lnTo>
                  <a:pt x="89114" y="157733"/>
                </a:lnTo>
                <a:lnTo>
                  <a:pt x="80097" y="178815"/>
                </a:lnTo>
                <a:lnTo>
                  <a:pt x="79589" y="180212"/>
                </a:lnTo>
                <a:lnTo>
                  <a:pt x="91400" y="184912"/>
                </a:lnTo>
                <a:lnTo>
                  <a:pt x="91781" y="183895"/>
                </a:lnTo>
                <a:lnTo>
                  <a:pt x="100544" y="163194"/>
                </a:lnTo>
                <a:lnTo>
                  <a:pt x="106640" y="150367"/>
                </a:lnTo>
                <a:lnTo>
                  <a:pt x="95210" y="145033"/>
                </a:lnTo>
                <a:close/>
              </a:path>
              <a:path w="252730" h="1322070">
                <a:moveTo>
                  <a:pt x="75017" y="192023"/>
                </a:moveTo>
                <a:lnTo>
                  <a:pt x="71461" y="200913"/>
                </a:lnTo>
                <a:lnTo>
                  <a:pt x="63206" y="224154"/>
                </a:lnTo>
                <a:lnTo>
                  <a:pt x="61936" y="228218"/>
                </a:lnTo>
                <a:lnTo>
                  <a:pt x="74001" y="232155"/>
                </a:lnTo>
                <a:lnTo>
                  <a:pt x="75234" y="228218"/>
                </a:lnTo>
                <a:lnTo>
                  <a:pt x="83272" y="205612"/>
                </a:lnTo>
                <a:lnTo>
                  <a:pt x="86828" y="196722"/>
                </a:lnTo>
                <a:lnTo>
                  <a:pt x="75017" y="192023"/>
                </a:lnTo>
                <a:close/>
              </a:path>
              <a:path w="252730" h="1322070">
                <a:moveTo>
                  <a:pt x="57999" y="240283"/>
                </a:moveTo>
                <a:lnTo>
                  <a:pt x="55459" y="248412"/>
                </a:lnTo>
                <a:lnTo>
                  <a:pt x="48093" y="273557"/>
                </a:lnTo>
                <a:lnTo>
                  <a:pt x="47204" y="277240"/>
                </a:lnTo>
                <a:lnTo>
                  <a:pt x="59396" y="280415"/>
                </a:lnTo>
                <a:lnTo>
                  <a:pt x="60412" y="276987"/>
                </a:lnTo>
                <a:lnTo>
                  <a:pt x="67524" y="252221"/>
                </a:lnTo>
                <a:lnTo>
                  <a:pt x="70064" y="244220"/>
                </a:lnTo>
                <a:lnTo>
                  <a:pt x="57999" y="240283"/>
                </a:lnTo>
                <a:close/>
              </a:path>
              <a:path w="252730" h="1322070">
                <a:moveTo>
                  <a:pt x="43902" y="289432"/>
                </a:moveTo>
                <a:lnTo>
                  <a:pt x="41235" y="299592"/>
                </a:lnTo>
                <a:lnTo>
                  <a:pt x="34885" y="326516"/>
                </a:lnTo>
                <a:lnTo>
                  <a:pt x="34758" y="326770"/>
                </a:lnTo>
                <a:lnTo>
                  <a:pt x="47204" y="329438"/>
                </a:lnTo>
                <a:lnTo>
                  <a:pt x="53554" y="302767"/>
                </a:lnTo>
                <a:lnTo>
                  <a:pt x="56221" y="292734"/>
                </a:lnTo>
                <a:lnTo>
                  <a:pt x="43902" y="289432"/>
                </a:lnTo>
                <a:close/>
              </a:path>
              <a:path w="252730" h="1322070">
                <a:moveTo>
                  <a:pt x="32091" y="339216"/>
                </a:moveTo>
                <a:lnTo>
                  <a:pt x="28916" y="354202"/>
                </a:lnTo>
                <a:lnTo>
                  <a:pt x="24725" y="376681"/>
                </a:lnTo>
                <a:lnTo>
                  <a:pt x="37171" y="379094"/>
                </a:lnTo>
                <a:lnTo>
                  <a:pt x="41362" y="356869"/>
                </a:lnTo>
                <a:lnTo>
                  <a:pt x="44537" y="341883"/>
                </a:lnTo>
                <a:lnTo>
                  <a:pt x="32091" y="339216"/>
                </a:lnTo>
                <a:close/>
              </a:path>
              <a:path w="252730" h="1322070">
                <a:moveTo>
                  <a:pt x="22439" y="389381"/>
                </a:moveTo>
                <a:lnTo>
                  <a:pt x="18629" y="412114"/>
                </a:lnTo>
                <a:lnTo>
                  <a:pt x="16470" y="427100"/>
                </a:lnTo>
                <a:lnTo>
                  <a:pt x="29043" y="429005"/>
                </a:lnTo>
                <a:lnTo>
                  <a:pt x="31202" y="414146"/>
                </a:lnTo>
                <a:lnTo>
                  <a:pt x="35012" y="391413"/>
                </a:lnTo>
                <a:lnTo>
                  <a:pt x="22439" y="389381"/>
                </a:lnTo>
                <a:close/>
              </a:path>
              <a:path w="252730" h="1322070">
                <a:moveTo>
                  <a:pt x="14565" y="439673"/>
                </a:moveTo>
                <a:lnTo>
                  <a:pt x="14311" y="442087"/>
                </a:lnTo>
                <a:lnTo>
                  <a:pt x="10374" y="472820"/>
                </a:lnTo>
                <a:lnTo>
                  <a:pt x="9866" y="477773"/>
                </a:lnTo>
                <a:lnTo>
                  <a:pt x="22566" y="479043"/>
                </a:lnTo>
                <a:lnTo>
                  <a:pt x="23074" y="474344"/>
                </a:lnTo>
                <a:lnTo>
                  <a:pt x="26757" y="443864"/>
                </a:lnTo>
                <a:lnTo>
                  <a:pt x="27138" y="441578"/>
                </a:lnTo>
                <a:lnTo>
                  <a:pt x="14565" y="439673"/>
                </a:lnTo>
                <a:close/>
              </a:path>
              <a:path w="252730" h="1322070">
                <a:moveTo>
                  <a:pt x="8596" y="490346"/>
                </a:moveTo>
                <a:lnTo>
                  <a:pt x="7199" y="504063"/>
                </a:lnTo>
                <a:lnTo>
                  <a:pt x="5167" y="528446"/>
                </a:lnTo>
                <a:lnTo>
                  <a:pt x="17867" y="529463"/>
                </a:lnTo>
                <a:lnTo>
                  <a:pt x="19772" y="505332"/>
                </a:lnTo>
                <a:lnTo>
                  <a:pt x="21169" y="491743"/>
                </a:lnTo>
                <a:lnTo>
                  <a:pt x="8596" y="490346"/>
                </a:lnTo>
                <a:close/>
              </a:path>
              <a:path w="252730" h="1322070">
                <a:moveTo>
                  <a:pt x="4278" y="541273"/>
                </a:moveTo>
                <a:lnTo>
                  <a:pt x="2500" y="568451"/>
                </a:lnTo>
                <a:lnTo>
                  <a:pt x="1992" y="579373"/>
                </a:lnTo>
                <a:lnTo>
                  <a:pt x="14692" y="580008"/>
                </a:lnTo>
                <a:lnTo>
                  <a:pt x="15200" y="569213"/>
                </a:lnTo>
                <a:lnTo>
                  <a:pt x="16978" y="542035"/>
                </a:lnTo>
                <a:lnTo>
                  <a:pt x="4278" y="541273"/>
                </a:lnTo>
                <a:close/>
              </a:path>
              <a:path w="252730" h="1322070">
                <a:moveTo>
                  <a:pt x="1484" y="592073"/>
                </a:moveTo>
                <a:lnTo>
                  <a:pt x="1026" y="601979"/>
                </a:lnTo>
                <a:lnTo>
                  <a:pt x="303" y="630301"/>
                </a:lnTo>
                <a:lnTo>
                  <a:pt x="13041" y="630554"/>
                </a:lnTo>
                <a:lnTo>
                  <a:pt x="13676" y="601979"/>
                </a:lnTo>
                <a:lnTo>
                  <a:pt x="14184" y="592708"/>
                </a:lnTo>
                <a:lnTo>
                  <a:pt x="1484" y="592073"/>
                </a:lnTo>
                <a:close/>
              </a:path>
              <a:path w="252730" h="1322070">
                <a:moveTo>
                  <a:pt x="12787" y="643127"/>
                </a:moveTo>
                <a:lnTo>
                  <a:pt x="137" y="643127"/>
                </a:lnTo>
                <a:lnTo>
                  <a:pt x="0" y="668781"/>
                </a:lnTo>
                <a:lnTo>
                  <a:pt x="176" y="681354"/>
                </a:lnTo>
                <a:lnTo>
                  <a:pt x="12914" y="681101"/>
                </a:lnTo>
                <a:lnTo>
                  <a:pt x="12660" y="668781"/>
                </a:lnTo>
                <a:lnTo>
                  <a:pt x="12787" y="643127"/>
                </a:lnTo>
                <a:close/>
              </a:path>
              <a:path w="252730" h="1322070">
                <a:moveTo>
                  <a:pt x="13041" y="693801"/>
                </a:moveTo>
                <a:lnTo>
                  <a:pt x="353" y="694054"/>
                </a:lnTo>
                <a:lnTo>
                  <a:pt x="468" y="701547"/>
                </a:lnTo>
                <a:lnTo>
                  <a:pt x="1484" y="732281"/>
                </a:lnTo>
                <a:lnTo>
                  <a:pt x="14184" y="731773"/>
                </a:lnTo>
                <a:lnTo>
                  <a:pt x="13168" y="701293"/>
                </a:lnTo>
                <a:lnTo>
                  <a:pt x="13041" y="693801"/>
                </a:lnTo>
                <a:close/>
              </a:path>
              <a:path w="252730" h="1322070">
                <a:moveTo>
                  <a:pt x="14819" y="744346"/>
                </a:moveTo>
                <a:lnTo>
                  <a:pt x="2119" y="744981"/>
                </a:lnTo>
                <a:lnTo>
                  <a:pt x="3135" y="765682"/>
                </a:lnTo>
                <a:lnTo>
                  <a:pt x="4405" y="783208"/>
                </a:lnTo>
                <a:lnTo>
                  <a:pt x="16978" y="782319"/>
                </a:lnTo>
                <a:lnTo>
                  <a:pt x="15835" y="765047"/>
                </a:lnTo>
                <a:lnTo>
                  <a:pt x="14819" y="744346"/>
                </a:lnTo>
                <a:close/>
              </a:path>
              <a:path w="252730" h="1322070">
                <a:moveTo>
                  <a:pt x="17867" y="795019"/>
                </a:moveTo>
                <a:lnTo>
                  <a:pt x="5294" y="795908"/>
                </a:lnTo>
                <a:lnTo>
                  <a:pt x="5294" y="797051"/>
                </a:lnTo>
                <a:lnTo>
                  <a:pt x="8088" y="827913"/>
                </a:lnTo>
                <a:lnTo>
                  <a:pt x="8723" y="834008"/>
                </a:lnTo>
                <a:lnTo>
                  <a:pt x="21423" y="832738"/>
                </a:lnTo>
                <a:lnTo>
                  <a:pt x="20788" y="826769"/>
                </a:lnTo>
                <a:lnTo>
                  <a:pt x="17867" y="795019"/>
                </a:lnTo>
                <a:close/>
              </a:path>
              <a:path w="252730" h="1322070">
                <a:moveTo>
                  <a:pt x="22693" y="845312"/>
                </a:moveTo>
                <a:lnTo>
                  <a:pt x="10120" y="846708"/>
                </a:lnTo>
                <a:lnTo>
                  <a:pt x="11390" y="858265"/>
                </a:lnTo>
                <a:lnTo>
                  <a:pt x="14819" y="884554"/>
                </a:lnTo>
                <a:lnTo>
                  <a:pt x="27392" y="883030"/>
                </a:lnTo>
                <a:lnTo>
                  <a:pt x="23963" y="856868"/>
                </a:lnTo>
                <a:lnTo>
                  <a:pt x="22693" y="845312"/>
                </a:lnTo>
                <a:close/>
              </a:path>
              <a:path w="252730" h="1322070">
                <a:moveTo>
                  <a:pt x="29170" y="895476"/>
                </a:moveTo>
                <a:lnTo>
                  <a:pt x="16597" y="897254"/>
                </a:lnTo>
                <a:lnTo>
                  <a:pt x="19645" y="916939"/>
                </a:lnTo>
                <a:lnTo>
                  <a:pt x="22693" y="935101"/>
                </a:lnTo>
                <a:lnTo>
                  <a:pt x="35139" y="932941"/>
                </a:lnTo>
                <a:lnTo>
                  <a:pt x="32091" y="915034"/>
                </a:lnTo>
                <a:lnTo>
                  <a:pt x="29170" y="895476"/>
                </a:lnTo>
                <a:close/>
              </a:path>
              <a:path w="252730" h="1322070">
                <a:moveTo>
                  <a:pt x="37298" y="945260"/>
                </a:moveTo>
                <a:lnTo>
                  <a:pt x="24852" y="947673"/>
                </a:lnTo>
                <a:lnTo>
                  <a:pt x="29678" y="972946"/>
                </a:lnTo>
                <a:lnTo>
                  <a:pt x="32345" y="985138"/>
                </a:lnTo>
                <a:lnTo>
                  <a:pt x="44791" y="982471"/>
                </a:lnTo>
                <a:lnTo>
                  <a:pt x="42251" y="970533"/>
                </a:lnTo>
                <a:lnTo>
                  <a:pt x="37298" y="945260"/>
                </a:lnTo>
                <a:close/>
              </a:path>
              <a:path w="252730" h="1322070">
                <a:moveTo>
                  <a:pt x="47458" y="994917"/>
                </a:moveTo>
                <a:lnTo>
                  <a:pt x="35139" y="997584"/>
                </a:lnTo>
                <a:lnTo>
                  <a:pt x="35520" y="999870"/>
                </a:lnTo>
                <a:lnTo>
                  <a:pt x="41743" y="1025905"/>
                </a:lnTo>
                <a:lnTo>
                  <a:pt x="44156" y="1034922"/>
                </a:lnTo>
                <a:lnTo>
                  <a:pt x="56475" y="1031620"/>
                </a:lnTo>
                <a:lnTo>
                  <a:pt x="54189" y="1022984"/>
                </a:lnTo>
                <a:lnTo>
                  <a:pt x="47966" y="997203"/>
                </a:lnTo>
                <a:lnTo>
                  <a:pt x="47458" y="994917"/>
                </a:lnTo>
                <a:close/>
              </a:path>
              <a:path w="252730" h="1322070">
                <a:moveTo>
                  <a:pt x="59650" y="1043939"/>
                </a:moveTo>
                <a:lnTo>
                  <a:pt x="47458" y="1047114"/>
                </a:lnTo>
                <a:lnTo>
                  <a:pt x="48474" y="1051178"/>
                </a:lnTo>
                <a:lnTo>
                  <a:pt x="55713" y="1075562"/>
                </a:lnTo>
                <a:lnTo>
                  <a:pt x="58380" y="1083944"/>
                </a:lnTo>
                <a:lnTo>
                  <a:pt x="70445" y="1080134"/>
                </a:lnTo>
                <a:lnTo>
                  <a:pt x="67905" y="1072006"/>
                </a:lnTo>
                <a:lnTo>
                  <a:pt x="60793" y="1047876"/>
                </a:lnTo>
                <a:lnTo>
                  <a:pt x="59650" y="1043939"/>
                </a:lnTo>
                <a:close/>
              </a:path>
              <a:path w="252730" h="1322070">
                <a:moveTo>
                  <a:pt x="74382" y="1092199"/>
                </a:moveTo>
                <a:lnTo>
                  <a:pt x="62317" y="1096136"/>
                </a:lnTo>
                <a:lnTo>
                  <a:pt x="63206" y="1099057"/>
                </a:lnTo>
                <a:lnTo>
                  <a:pt x="71207" y="1121536"/>
                </a:lnTo>
                <a:lnTo>
                  <a:pt x="75398" y="1132204"/>
                </a:lnTo>
                <a:lnTo>
                  <a:pt x="87209" y="1127632"/>
                </a:lnTo>
                <a:lnTo>
                  <a:pt x="83145" y="1117218"/>
                </a:lnTo>
                <a:lnTo>
                  <a:pt x="74382" y="1092199"/>
                </a:lnTo>
                <a:close/>
              </a:path>
              <a:path w="252730" h="1322070">
                <a:moveTo>
                  <a:pt x="91781" y="1139316"/>
                </a:moveTo>
                <a:lnTo>
                  <a:pt x="80097" y="1144269"/>
                </a:lnTo>
                <a:lnTo>
                  <a:pt x="88352" y="1163573"/>
                </a:lnTo>
                <a:lnTo>
                  <a:pt x="95718" y="1179321"/>
                </a:lnTo>
                <a:lnTo>
                  <a:pt x="107148" y="1173860"/>
                </a:lnTo>
                <a:lnTo>
                  <a:pt x="100036" y="1158620"/>
                </a:lnTo>
                <a:lnTo>
                  <a:pt x="91781" y="1139316"/>
                </a:lnTo>
                <a:close/>
              </a:path>
              <a:path w="252730" h="1322070">
                <a:moveTo>
                  <a:pt x="112736" y="1185036"/>
                </a:moveTo>
                <a:lnTo>
                  <a:pt x="101433" y="1190878"/>
                </a:lnTo>
                <a:lnTo>
                  <a:pt x="106894" y="1201419"/>
                </a:lnTo>
                <a:lnTo>
                  <a:pt x="116800" y="1218691"/>
                </a:lnTo>
                <a:lnTo>
                  <a:pt x="120356" y="1224533"/>
                </a:lnTo>
                <a:lnTo>
                  <a:pt x="131151" y="1217802"/>
                </a:lnTo>
                <a:lnTo>
                  <a:pt x="127722" y="1212468"/>
                </a:lnTo>
                <a:lnTo>
                  <a:pt x="118197" y="1195577"/>
                </a:lnTo>
                <a:lnTo>
                  <a:pt x="112736" y="1185036"/>
                </a:lnTo>
                <a:close/>
              </a:path>
              <a:path w="252730" h="1322070">
                <a:moveTo>
                  <a:pt x="137755" y="1228216"/>
                </a:moveTo>
                <a:lnTo>
                  <a:pt x="127468" y="1235582"/>
                </a:lnTo>
                <a:lnTo>
                  <a:pt x="137501" y="1249679"/>
                </a:lnTo>
                <a:lnTo>
                  <a:pt x="148296" y="1263395"/>
                </a:lnTo>
                <a:lnTo>
                  <a:pt x="150963" y="1266316"/>
                </a:lnTo>
                <a:lnTo>
                  <a:pt x="160361" y="1257934"/>
                </a:lnTo>
                <a:lnTo>
                  <a:pt x="158202" y="1255394"/>
                </a:lnTo>
                <a:lnTo>
                  <a:pt x="147788" y="1242440"/>
                </a:lnTo>
                <a:lnTo>
                  <a:pt x="137755" y="1228216"/>
                </a:lnTo>
                <a:close/>
              </a:path>
              <a:path w="252730" h="1322070">
                <a:moveTo>
                  <a:pt x="168616" y="1266951"/>
                </a:moveTo>
                <a:lnTo>
                  <a:pt x="159726" y="1276095"/>
                </a:lnTo>
                <a:lnTo>
                  <a:pt x="170775" y="1286763"/>
                </a:lnTo>
                <a:lnTo>
                  <a:pt x="182586" y="1296542"/>
                </a:lnTo>
                <a:lnTo>
                  <a:pt x="189571" y="1301368"/>
                </a:lnTo>
                <a:lnTo>
                  <a:pt x="196810" y="1290954"/>
                </a:lnTo>
                <a:lnTo>
                  <a:pt x="190714" y="1286636"/>
                </a:lnTo>
                <a:lnTo>
                  <a:pt x="179665" y="1277746"/>
                </a:lnTo>
                <a:lnTo>
                  <a:pt x="168616" y="1266951"/>
                </a:lnTo>
                <a:close/>
              </a:path>
              <a:path w="252730" h="1322070">
                <a:moveTo>
                  <a:pt x="207097" y="1297177"/>
                </a:moveTo>
                <a:lnTo>
                  <a:pt x="201001" y="1308353"/>
                </a:lnTo>
                <a:lnTo>
                  <a:pt x="207097" y="1311655"/>
                </a:lnTo>
                <a:lnTo>
                  <a:pt x="219670" y="1316989"/>
                </a:lnTo>
                <a:lnTo>
                  <a:pt x="232497" y="1320672"/>
                </a:lnTo>
                <a:lnTo>
                  <a:pt x="238720" y="1321688"/>
                </a:lnTo>
                <a:lnTo>
                  <a:pt x="240752" y="1309115"/>
                </a:lnTo>
                <a:lnTo>
                  <a:pt x="236053" y="1308480"/>
                </a:lnTo>
                <a:lnTo>
                  <a:pt x="224496" y="1305305"/>
                </a:lnTo>
                <a:lnTo>
                  <a:pt x="213066" y="1300479"/>
                </a:lnTo>
                <a:lnTo>
                  <a:pt x="207097" y="1297177"/>
                </a:lnTo>
                <a:close/>
              </a:path>
            </a:pathLst>
          </a:custGeom>
          <a:solidFill>
            <a:srgbClr val="FF0000"/>
          </a:solidFill>
        </p:spPr>
        <p:txBody>
          <a:bodyPr wrap="square" lIns="0" tIns="0" rIns="0" bIns="0" rtlCol="0"/>
          <a:lstStyle/>
          <a:p>
            <a:endParaRPr/>
          </a:p>
        </p:txBody>
      </p:sp>
      <p:sp>
        <p:nvSpPr>
          <p:cNvPr id="37" name="object 37"/>
          <p:cNvSpPr txBox="1"/>
          <p:nvPr/>
        </p:nvSpPr>
        <p:spPr>
          <a:xfrm>
            <a:off x="6506209" y="4412996"/>
            <a:ext cx="4935855" cy="1247140"/>
          </a:xfrm>
          <a:prstGeom prst="rect">
            <a:avLst/>
          </a:prstGeom>
        </p:spPr>
        <p:txBody>
          <a:bodyPr vert="horz" wrap="square" lIns="0" tIns="13335" rIns="0" bIns="0" rtlCol="0">
            <a:spAutoFit/>
          </a:bodyPr>
          <a:lstStyle/>
          <a:p>
            <a:pPr marL="297180" indent="-284480">
              <a:lnSpc>
                <a:spcPct val="100000"/>
              </a:lnSpc>
              <a:spcBef>
                <a:spcPts val="105"/>
              </a:spcBef>
              <a:buFont typeface="Arial"/>
              <a:buChar char="•"/>
              <a:tabLst>
                <a:tab pos="296545" algn="l"/>
                <a:tab pos="297180" algn="l"/>
              </a:tabLst>
            </a:pPr>
            <a:r>
              <a:rPr lang="en-US" sz="2000" spc="-10" dirty="0">
                <a:latin typeface="Calibri"/>
                <a:cs typeface="Calibri"/>
              </a:rPr>
              <a:t>All </a:t>
            </a:r>
            <a:r>
              <a:rPr sz="2000" spc="-10" dirty="0">
                <a:latin typeface="Calibri"/>
                <a:cs typeface="Calibri"/>
              </a:rPr>
              <a:t>members </a:t>
            </a:r>
            <a:r>
              <a:rPr sz="2000" dirty="0">
                <a:latin typeface="Calibri"/>
                <a:cs typeface="Calibri"/>
              </a:rPr>
              <a:t>as </a:t>
            </a:r>
            <a:r>
              <a:rPr sz="2000" spc="-15" dirty="0">
                <a:latin typeface="Calibri"/>
                <a:cs typeface="Calibri"/>
              </a:rPr>
              <a:t>data</a:t>
            </a:r>
            <a:r>
              <a:rPr sz="2000" spc="130" dirty="0">
                <a:latin typeface="Calibri"/>
                <a:cs typeface="Calibri"/>
              </a:rPr>
              <a:t> </a:t>
            </a:r>
            <a:r>
              <a:rPr sz="2000" spc="-5" dirty="0">
                <a:latin typeface="Calibri"/>
                <a:cs typeface="Calibri"/>
              </a:rPr>
              <a:t>stewards</a:t>
            </a:r>
            <a:endParaRPr sz="2000" dirty="0">
              <a:latin typeface="Calibri"/>
              <a:cs typeface="Calibri"/>
            </a:endParaRPr>
          </a:p>
          <a:p>
            <a:pPr marL="297180" indent="-284480">
              <a:lnSpc>
                <a:spcPct val="100000"/>
              </a:lnSpc>
              <a:spcBef>
                <a:spcPts val="5"/>
              </a:spcBef>
              <a:buFont typeface="Arial"/>
              <a:buChar char="•"/>
              <a:tabLst>
                <a:tab pos="296545" algn="l"/>
                <a:tab pos="297180" algn="l"/>
              </a:tabLst>
            </a:pPr>
            <a:r>
              <a:rPr sz="2000" spc="-30" dirty="0">
                <a:latin typeface="Calibri"/>
                <a:cs typeface="Calibri"/>
              </a:rPr>
              <a:t>Trusted </a:t>
            </a:r>
            <a:r>
              <a:rPr sz="2000" spc="5" dirty="0">
                <a:latin typeface="Calibri"/>
                <a:cs typeface="Calibri"/>
              </a:rPr>
              <a:t>3</a:t>
            </a:r>
            <a:r>
              <a:rPr sz="2025" spc="7" baseline="26748" dirty="0">
                <a:latin typeface="Calibri"/>
                <a:cs typeface="Calibri"/>
              </a:rPr>
              <a:t>rd </a:t>
            </a:r>
            <a:r>
              <a:rPr sz="2000" spc="-5" dirty="0">
                <a:latin typeface="Calibri"/>
                <a:cs typeface="Calibri"/>
              </a:rPr>
              <a:t>party </a:t>
            </a:r>
            <a:r>
              <a:rPr sz="2000" spc="-25" dirty="0">
                <a:latin typeface="Calibri"/>
                <a:cs typeface="Calibri"/>
              </a:rPr>
              <a:t>for </a:t>
            </a:r>
            <a:r>
              <a:rPr sz="2000" dirty="0">
                <a:latin typeface="Calibri"/>
                <a:cs typeface="Calibri"/>
              </a:rPr>
              <a:t>linking,</a:t>
            </a:r>
            <a:r>
              <a:rPr sz="2000" spc="-85" dirty="0">
                <a:latin typeface="Calibri"/>
                <a:cs typeface="Calibri"/>
              </a:rPr>
              <a:t> </a:t>
            </a:r>
            <a:r>
              <a:rPr sz="2000" spc="-5" dirty="0">
                <a:latin typeface="Calibri"/>
                <a:cs typeface="Calibri"/>
              </a:rPr>
              <a:t>de-identification</a:t>
            </a:r>
            <a:endParaRPr sz="2000" dirty="0">
              <a:latin typeface="Calibri"/>
              <a:cs typeface="Calibri"/>
            </a:endParaRPr>
          </a:p>
          <a:p>
            <a:pPr marL="297180" indent="-284480">
              <a:lnSpc>
                <a:spcPct val="100000"/>
              </a:lnSpc>
              <a:buFont typeface="Arial"/>
              <a:buChar char="•"/>
              <a:tabLst>
                <a:tab pos="296545" algn="l"/>
                <a:tab pos="297180" algn="l"/>
              </a:tabLst>
            </a:pPr>
            <a:r>
              <a:rPr sz="2000" spc="-20" dirty="0">
                <a:latin typeface="Calibri"/>
                <a:cs typeface="Calibri"/>
              </a:rPr>
              <a:t>Data </a:t>
            </a:r>
            <a:r>
              <a:rPr sz="2000" spc="-10" dirty="0">
                <a:latin typeface="Calibri"/>
                <a:cs typeface="Calibri"/>
              </a:rPr>
              <a:t>set </a:t>
            </a:r>
            <a:r>
              <a:rPr sz="2000" spc="-5" dirty="0">
                <a:latin typeface="Calibri"/>
                <a:cs typeface="Calibri"/>
              </a:rPr>
              <a:t>covering </a:t>
            </a:r>
            <a:r>
              <a:rPr sz="2000" spc="-10" dirty="0">
                <a:latin typeface="Calibri"/>
                <a:cs typeface="Calibri"/>
              </a:rPr>
              <a:t>entire patient</a:t>
            </a:r>
            <a:r>
              <a:rPr sz="2000" spc="100" dirty="0">
                <a:latin typeface="Calibri"/>
                <a:cs typeface="Calibri"/>
              </a:rPr>
              <a:t> </a:t>
            </a:r>
            <a:r>
              <a:rPr sz="2000" spc="-10" dirty="0">
                <a:latin typeface="Calibri"/>
                <a:cs typeface="Calibri"/>
              </a:rPr>
              <a:t>journey</a:t>
            </a:r>
            <a:endParaRPr sz="2000" dirty="0">
              <a:latin typeface="Calibri"/>
              <a:cs typeface="Calibri"/>
            </a:endParaRPr>
          </a:p>
          <a:p>
            <a:pPr marL="297180" indent="-284480">
              <a:lnSpc>
                <a:spcPct val="100000"/>
              </a:lnSpc>
              <a:spcBef>
                <a:spcPts val="5"/>
              </a:spcBef>
              <a:buFont typeface="Arial"/>
              <a:buChar char="•"/>
              <a:tabLst>
                <a:tab pos="296545" algn="l"/>
                <a:tab pos="297180" algn="l"/>
              </a:tabLst>
            </a:pPr>
            <a:r>
              <a:rPr sz="2000" spc="10" dirty="0">
                <a:latin typeface="Calibri"/>
                <a:cs typeface="Calibri"/>
              </a:rPr>
              <a:t>Only </a:t>
            </a:r>
            <a:r>
              <a:rPr sz="2000" spc="5" dirty="0">
                <a:latin typeface="Calibri"/>
                <a:cs typeface="Calibri"/>
              </a:rPr>
              <a:t>source </a:t>
            </a:r>
            <a:r>
              <a:rPr sz="2000" spc="-5" dirty="0">
                <a:latin typeface="Calibri"/>
                <a:cs typeface="Calibri"/>
              </a:rPr>
              <a:t>practice </a:t>
            </a:r>
            <a:r>
              <a:rPr sz="2000" spc="10" dirty="0">
                <a:latin typeface="Calibri"/>
                <a:cs typeface="Calibri"/>
              </a:rPr>
              <a:t>can </a:t>
            </a:r>
            <a:r>
              <a:rPr sz="2000" spc="-5" dirty="0">
                <a:latin typeface="Calibri"/>
                <a:cs typeface="Calibri"/>
              </a:rPr>
              <a:t>re-identify</a:t>
            </a:r>
            <a:r>
              <a:rPr sz="2000" spc="-195" dirty="0">
                <a:latin typeface="Calibri"/>
                <a:cs typeface="Calibri"/>
              </a:rPr>
              <a:t> </a:t>
            </a:r>
            <a:r>
              <a:rPr sz="2000" spc="-15" dirty="0">
                <a:latin typeface="Calibri"/>
                <a:cs typeface="Calibri"/>
              </a:rPr>
              <a:t>patient</a:t>
            </a:r>
            <a:endParaRPr sz="2000" dirty="0">
              <a:latin typeface="Calibri"/>
              <a:cs typeface="Calibri"/>
            </a:endParaRPr>
          </a:p>
        </p:txBody>
      </p:sp>
      <p:sp>
        <p:nvSpPr>
          <p:cNvPr id="38" name="object 38"/>
          <p:cNvSpPr/>
          <p:nvPr/>
        </p:nvSpPr>
        <p:spPr>
          <a:xfrm>
            <a:off x="1422400" y="5588000"/>
            <a:ext cx="2059325" cy="396240"/>
          </a:xfrm>
          <a:prstGeom prst="rect">
            <a:avLst/>
          </a:prstGeom>
          <a:blipFill>
            <a:blip r:embed="rId11" cstate="print"/>
            <a:stretch>
              <a:fillRect/>
            </a:stretch>
          </a:blipFill>
        </p:spPr>
        <p:txBody>
          <a:bodyPr wrap="square" lIns="0" tIns="0" rIns="0" bIns="0" rtlCol="0"/>
          <a:lstStyle/>
          <a:p>
            <a:endParaRPr/>
          </a:p>
        </p:txBody>
      </p:sp>
      <p:sp>
        <p:nvSpPr>
          <p:cNvPr id="39" name="object 39"/>
          <p:cNvSpPr/>
          <p:nvPr/>
        </p:nvSpPr>
        <p:spPr>
          <a:xfrm>
            <a:off x="1727200" y="5588000"/>
            <a:ext cx="1188720" cy="132080"/>
          </a:xfrm>
          <a:custGeom>
            <a:avLst/>
            <a:gdLst/>
            <a:ahLst/>
            <a:cxnLst/>
            <a:rect l="l" t="t" r="r" b="b"/>
            <a:pathLst>
              <a:path w="1188720" h="132079">
                <a:moveTo>
                  <a:pt x="0" y="132080"/>
                </a:moveTo>
                <a:lnTo>
                  <a:pt x="1188720" y="132080"/>
                </a:lnTo>
                <a:lnTo>
                  <a:pt x="1188720" y="0"/>
                </a:lnTo>
                <a:lnTo>
                  <a:pt x="0" y="0"/>
                </a:lnTo>
                <a:lnTo>
                  <a:pt x="0" y="132080"/>
                </a:lnTo>
                <a:close/>
              </a:path>
            </a:pathLst>
          </a:custGeom>
          <a:solidFill>
            <a:srgbClr val="FFFFFF"/>
          </a:solidFill>
        </p:spPr>
        <p:txBody>
          <a:bodyPr wrap="square" lIns="0" tIns="0" rIns="0" bIns="0" rtlCol="0"/>
          <a:lstStyle/>
          <a:p>
            <a:endParaRPr/>
          </a:p>
        </p:txBody>
      </p:sp>
      <p:sp>
        <p:nvSpPr>
          <p:cNvPr id="40" name="object 40"/>
          <p:cNvSpPr txBox="1">
            <a:spLocks noGrp="1"/>
          </p:cNvSpPr>
          <p:nvPr>
            <p:ph type="title"/>
          </p:nvPr>
        </p:nvSpPr>
        <p:spPr>
          <a:xfrm>
            <a:off x="1190171" y="210277"/>
            <a:ext cx="9090733" cy="998350"/>
          </a:xfrm>
          <a:prstGeom prst="rect">
            <a:avLst/>
          </a:prstGeom>
        </p:spPr>
        <p:txBody>
          <a:bodyPr vert="horz" wrap="square" lIns="0" tIns="13335" rIns="0" bIns="0" rtlCol="0">
            <a:spAutoFit/>
          </a:bodyPr>
          <a:lstStyle/>
          <a:p>
            <a:pPr marL="12700">
              <a:lnSpc>
                <a:spcPct val="100000"/>
              </a:lnSpc>
              <a:spcBef>
                <a:spcPts val="105"/>
              </a:spcBef>
            </a:pPr>
            <a:r>
              <a:rPr sz="3200" spc="-10" dirty="0">
                <a:solidFill>
                  <a:srgbClr val="40536A"/>
                </a:solidFill>
              </a:rPr>
              <a:t>Local Example: </a:t>
            </a:r>
            <a:r>
              <a:rPr lang="en-US" sz="3200" dirty="0">
                <a:solidFill>
                  <a:srgbClr val="40536A"/>
                </a:solidFill>
              </a:rPr>
              <a:t>Linked community + hospital data + administrative data</a:t>
            </a:r>
            <a:endParaRPr sz="3200" dirty="0"/>
          </a:p>
        </p:txBody>
      </p:sp>
      <p:sp>
        <p:nvSpPr>
          <p:cNvPr id="41" name="object 41"/>
          <p:cNvSpPr txBox="1"/>
          <p:nvPr/>
        </p:nvSpPr>
        <p:spPr>
          <a:xfrm>
            <a:off x="3766820" y="5439092"/>
            <a:ext cx="956944" cy="690880"/>
          </a:xfrm>
          <a:prstGeom prst="rect">
            <a:avLst/>
          </a:prstGeom>
        </p:spPr>
        <p:txBody>
          <a:bodyPr vert="horz" wrap="square" lIns="0" tIns="13970" rIns="0" bIns="0" rtlCol="0">
            <a:spAutoFit/>
          </a:bodyPr>
          <a:lstStyle/>
          <a:p>
            <a:pPr marL="3175" algn="ctr">
              <a:lnSpc>
                <a:spcPct val="100000"/>
              </a:lnSpc>
              <a:spcBef>
                <a:spcPts val="110"/>
              </a:spcBef>
            </a:pPr>
            <a:r>
              <a:rPr sz="2150" b="1" spc="-10" dirty="0">
                <a:solidFill>
                  <a:srgbClr val="5A7E97"/>
                </a:solidFill>
                <a:latin typeface="Franklin Gothic Demi Cond"/>
                <a:cs typeface="Franklin Gothic Demi Cond"/>
              </a:rPr>
              <a:t>Health</a:t>
            </a:r>
            <a:endParaRPr sz="2150">
              <a:latin typeface="Franklin Gothic Demi Cond"/>
              <a:cs typeface="Franklin Gothic Demi Cond"/>
            </a:endParaRPr>
          </a:p>
          <a:p>
            <a:pPr algn="ctr">
              <a:lnSpc>
                <a:spcPct val="100000"/>
              </a:lnSpc>
              <a:spcBef>
                <a:spcPts val="65"/>
              </a:spcBef>
            </a:pPr>
            <a:r>
              <a:rPr sz="2150" b="1" spc="-15" dirty="0">
                <a:solidFill>
                  <a:srgbClr val="5A7E97"/>
                </a:solidFill>
                <a:latin typeface="Franklin Gothic Demi Cond"/>
                <a:cs typeface="Franklin Gothic Demi Cond"/>
              </a:rPr>
              <a:t>Authority</a:t>
            </a:r>
            <a:endParaRPr sz="2150">
              <a:latin typeface="Franklin Gothic Demi Cond"/>
              <a:cs typeface="Franklin Gothic Demi Cond"/>
            </a:endParaRPr>
          </a:p>
        </p:txBody>
      </p:sp>
      <p:sp>
        <p:nvSpPr>
          <p:cNvPr id="42" name="object 42"/>
          <p:cNvSpPr/>
          <p:nvPr/>
        </p:nvSpPr>
        <p:spPr>
          <a:xfrm>
            <a:off x="5110479" y="2021839"/>
            <a:ext cx="843279" cy="51816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5445759" y="1838960"/>
            <a:ext cx="894080" cy="812800"/>
          </a:xfrm>
          <a:prstGeom prst="rect">
            <a:avLst/>
          </a:prstGeom>
          <a:blipFill>
            <a:blip r:embed="rId13" cstate="print"/>
            <a:stretch>
              <a:fillRect/>
            </a:stretch>
          </a:blipFill>
        </p:spPr>
        <p:txBody>
          <a:bodyPr wrap="square" lIns="0" tIns="0" rIns="0" bIns="0" rtlCol="0"/>
          <a:lstStyle/>
          <a:p>
            <a:endParaRPr/>
          </a:p>
        </p:txBody>
      </p:sp>
      <p:sp>
        <p:nvSpPr>
          <p:cNvPr id="44" name="object 44"/>
          <p:cNvSpPr txBox="1"/>
          <p:nvPr/>
        </p:nvSpPr>
        <p:spPr>
          <a:xfrm>
            <a:off x="5370829" y="1230312"/>
            <a:ext cx="880110" cy="558800"/>
          </a:xfrm>
          <a:prstGeom prst="rect">
            <a:avLst/>
          </a:prstGeom>
        </p:spPr>
        <p:txBody>
          <a:bodyPr vert="horz" wrap="square" lIns="0" tIns="24765" rIns="0" bIns="0" rtlCol="0">
            <a:spAutoFit/>
          </a:bodyPr>
          <a:lstStyle/>
          <a:p>
            <a:pPr marL="33020" marR="5080" indent="-20320">
              <a:lnSpc>
                <a:spcPts val="2080"/>
              </a:lnSpc>
              <a:spcBef>
                <a:spcPts val="195"/>
              </a:spcBef>
            </a:pPr>
            <a:r>
              <a:rPr sz="1750" spc="25" dirty="0">
                <a:latin typeface="Arial"/>
                <a:cs typeface="Arial"/>
              </a:rPr>
              <a:t>P</a:t>
            </a:r>
            <a:r>
              <a:rPr sz="1750" spc="-15" dirty="0">
                <a:latin typeface="Arial"/>
                <a:cs typeface="Arial"/>
              </a:rPr>
              <a:t>at</a:t>
            </a:r>
            <a:r>
              <a:rPr sz="1750" spc="5" dirty="0">
                <a:latin typeface="Arial"/>
                <a:cs typeface="Arial"/>
              </a:rPr>
              <a:t>i</a:t>
            </a:r>
            <a:r>
              <a:rPr sz="1750" spc="-15" dirty="0">
                <a:latin typeface="Arial"/>
                <a:cs typeface="Arial"/>
              </a:rPr>
              <a:t>e</a:t>
            </a:r>
            <a:r>
              <a:rPr sz="1750" spc="-100" dirty="0">
                <a:latin typeface="Arial"/>
                <a:cs typeface="Arial"/>
              </a:rPr>
              <a:t>n</a:t>
            </a:r>
            <a:r>
              <a:rPr sz="1750" spc="-15" dirty="0">
                <a:latin typeface="Arial"/>
                <a:cs typeface="Arial"/>
              </a:rPr>
              <a:t>t</a:t>
            </a:r>
            <a:r>
              <a:rPr sz="1750" dirty="0">
                <a:latin typeface="Arial"/>
                <a:cs typeface="Arial"/>
              </a:rPr>
              <a:t>s,  </a:t>
            </a:r>
            <a:r>
              <a:rPr sz="1750" spc="-20" dirty="0">
                <a:latin typeface="Arial"/>
                <a:cs typeface="Arial"/>
              </a:rPr>
              <a:t>Families</a:t>
            </a:r>
            <a:endParaRPr sz="1750">
              <a:latin typeface="Arial"/>
              <a:cs typeface="Arial"/>
            </a:endParaRPr>
          </a:p>
        </p:txBody>
      </p:sp>
      <p:sp>
        <p:nvSpPr>
          <p:cNvPr id="45" name="object 45"/>
          <p:cNvSpPr/>
          <p:nvPr/>
        </p:nvSpPr>
        <p:spPr>
          <a:xfrm>
            <a:off x="5885179" y="2987039"/>
            <a:ext cx="76200" cy="920750"/>
          </a:xfrm>
          <a:custGeom>
            <a:avLst/>
            <a:gdLst/>
            <a:ahLst/>
            <a:cxnLst/>
            <a:rect l="l" t="t" r="r" b="b"/>
            <a:pathLst>
              <a:path w="76200" h="920750">
                <a:moveTo>
                  <a:pt x="27940" y="844042"/>
                </a:moveTo>
                <a:lnTo>
                  <a:pt x="0" y="844042"/>
                </a:lnTo>
                <a:lnTo>
                  <a:pt x="38100" y="920242"/>
                </a:lnTo>
                <a:lnTo>
                  <a:pt x="69850" y="856742"/>
                </a:lnTo>
                <a:lnTo>
                  <a:pt x="27940" y="856742"/>
                </a:lnTo>
                <a:lnTo>
                  <a:pt x="27940" y="844042"/>
                </a:lnTo>
                <a:close/>
              </a:path>
              <a:path w="76200" h="920750">
                <a:moveTo>
                  <a:pt x="48260" y="0"/>
                </a:moveTo>
                <a:lnTo>
                  <a:pt x="27940" y="0"/>
                </a:lnTo>
                <a:lnTo>
                  <a:pt x="27940" y="856742"/>
                </a:lnTo>
                <a:lnTo>
                  <a:pt x="48260" y="856742"/>
                </a:lnTo>
                <a:lnTo>
                  <a:pt x="48260" y="0"/>
                </a:lnTo>
                <a:close/>
              </a:path>
              <a:path w="76200" h="920750">
                <a:moveTo>
                  <a:pt x="76200" y="844042"/>
                </a:moveTo>
                <a:lnTo>
                  <a:pt x="48260" y="844042"/>
                </a:lnTo>
                <a:lnTo>
                  <a:pt x="48260" y="856742"/>
                </a:lnTo>
                <a:lnTo>
                  <a:pt x="69850" y="856742"/>
                </a:lnTo>
                <a:lnTo>
                  <a:pt x="76200" y="844042"/>
                </a:lnTo>
                <a:close/>
              </a:path>
            </a:pathLst>
          </a:custGeom>
          <a:solidFill>
            <a:srgbClr val="00AF50"/>
          </a:solidFill>
        </p:spPr>
        <p:txBody>
          <a:bodyPr wrap="square" lIns="0" tIns="0" rIns="0" bIns="0" rtlCol="0"/>
          <a:lstStyle/>
          <a:p>
            <a:endParaRPr/>
          </a:p>
        </p:txBody>
      </p:sp>
      <p:sp>
        <p:nvSpPr>
          <p:cNvPr id="46" name="object 46"/>
          <p:cNvSpPr/>
          <p:nvPr/>
        </p:nvSpPr>
        <p:spPr>
          <a:xfrm>
            <a:off x="1901465" y="4257746"/>
            <a:ext cx="2223494" cy="486973"/>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9386361" y="1838960"/>
            <a:ext cx="957626" cy="1037428"/>
          </a:xfrm>
          <a:prstGeom prst="rect">
            <a:avLst/>
          </a:prstGeom>
          <a:blipFill>
            <a:blip r:embed="rId10" cstate="print"/>
            <a:stretch>
              <a:fillRect/>
            </a:stretch>
          </a:blipFill>
        </p:spPr>
        <p:txBody>
          <a:bodyPr wrap="square" lIns="0" tIns="0" rIns="0" bIns="0" rtlCol="0"/>
          <a:lstStyle/>
          <a:p>
            <a:endParaRPr/>
          </a:p>
        </p:txBody>
      </p:sp>
      <p:sp>
        <p:nvSpPr>
          <p:cNvPr id="48" name="object 48"/>
          <p:cNvSpPr txBox="1"/>
          <p:nvPr/>
        </p:nvSpPr>
        <p:spPr>
          <a:xfrm>
            <a:off x="8939530" y="1220533"/>
            <a:ext cx="1754505" cy="558800"/>
          </a:xfrm>
          <a:prstGeom prst="rect">
            <a:avLst/>
          </a:prstGeom>
        </p:spPr>
        <p:txBody>
          <a:bodyPr vert="horz" wrap="square" lIns="0" tIns="24765" rIns="0" bIns="0" rtlCol="0">
            <a:spAutoFit/>
          </a:bodyPr>
          <a:lstStyle/>
          <a:p>
            <a:pPr marL="12700" marR="5080" indent="193040">
              <a:lnSpc>
                <a:spcPts val="2080"/>
              </a:lnSpc>
              <a:spcBef>
                <a:spcPts val="195"/>
              </a:spcBef>
            </a:pPr>
            <a:r>
              <a:rPr sz="1750" dirty="0">
                <a:latin typeface="Arial"/>
                <a:cs typeface="Arial"/>
              </a:rPr>
              <a:t>Admin </a:t>
            </a:r>
            <a:r>
              <a:rPr sz="1750" spc="-10" dirty="0">
                <a:latin typeface="Arial"/>
                <a:cs typeface="Arial"/>
              </a:rPr>
              <a:t>data </a:t>
            </a:r>
            <a:r>
              <a:rPr sz="1750" spc="5" dirty="0">
                <a:latin typeface="Arial"/>
                <a:cs typeface="Arial"/>
              </a:rPr>
              <a:t>–  </a:t>
            </a:r>
            <a:r>
              <a:rPr sz="1750" spc="-30" dirty="0">
                <a:latin typeface="Arial"/>
                <a:cs typeface="Arial"/>
              </a:rPr>
              <a:t>MSP, pharma</a:t>
            </a:r>
            <a:r>
              <a:rPr sz="1750" spc="310" dirty="0">
                <a:latin typeface="Arial"/>
                <a:cs typeface="Arial"/>
              </a:rPr>
              <a:t> </a:t>
            </a:r>
            <a:r>
              <a:rPr sz="1750" spc="-5" dirty="0">
                <a:latin typeface="Arial"/>
                <a:cs typeface="Arial"/>
              </a:rPr>
              <a:t>etc</a:t>
            </a:r>
            <a:endParaRPr sz="1750">
              <a:latin typeface="Arial"/>
              <a:cs typeface="Arial"/>
            </a:endParaRPr>
          </a:p>
        </p:txBody>
      </p:sp>
      <p:sp>
        <p:nvSpPr>
          <p:cNvPr id="49" name="object 49"/>
          <p:cNvSpPr/>
          <p:nvPr/>
        </p:nvSpPr>
        <p:spPr>
          <a:xfrm>
            <a:off x="9786619" y="2956560"/>
            <a:ext cx="76200" cy="920750"/>
          </a:xfrm>
          <a:custGeom>
            <a:avLst/>
            <a:gdLst/>
            <a:ahLst/>
            <a:cxnLst/>
            <a:rect l="l" t="t" r="r" b="b"/>
            <a:pathLst>
              <a:path w="76200" h="920750">
                <a:moveTo>
                  <a:pt x="27939" y="844041"/>
                </a:moveTo>
                <a:lnTo>
                  <a:pt x="0" y="844041"/>
                </a:lnTo>
                <a:lnTo>
                  <a:pt x="38100" y="920241"/>
                </a:lnTo>
                <a:lnTo>
                  <a:pt x="69850" y="856741"/>
                </a:lnTo>
                <a:lnTo>
                  <a:pt x="27939" y="856741"/>
                </a:lnTo>
                <a:lnTo>
                  <a:pt x="27939" y="844041"/>
                </a:lnTo>
                <a:close/>
              </a:path>
              <a:path w="76200" h="920750">
                <a:moveTo>
                  <a:pt x="48259" y="0"/>
                </a:moveTo>
                <a:lnTo>
                  <a:pt x="27939" y="0"/>
                </a:lnTo>
                <a:lnTo>
                  <a:pt x="27939" y="856741"/>
                </a:lnTo>
                <a:lnTo>
                  <a:pt x="48259" y="856741"/>
                </a:lnTo>
                <a:lnTo>
                  <a:pt x="48259" y="0"/>
                </a:lnTo>
                <a:close/>
              </a:path>
              <a:path w="76200" h="920750">
                <a:moveTo>
                  <a:pt x="76200" y="844041"/>
                </a:moveTo>
                <a:lnTo>
                  <a:pt x="48259" y="844041"/>
                </a:lnTo>
                <a:lnTo>
                  <a:pt x="48259" y="856741"/>
                </a:lnTo>
                <a:lnTo>
                  <a:pt x="69850" y="856741"/>
                </a:lnTo>
                <a:lnTo>
                  <a:pt x="76200" y="844041"/>
                </a:lnTo>
                <a:close/>
              </a:path>
            </a:pathLst>
          </a:custGeom>
          <a:solidFill>
            <a:srgbClr val="00AF50"/>
          </a:solidFill>
        </p:spPr>
        <p:txBody>
          <a:bodyPr wrap="square" lIns="0" tIns="0" rIns="0" bIns="0" rtlCol="0"/>
          <a:lstStyle/>
          <a:p>
            <a:endParaRPr/>
          </a:p>
        </p:txBody>
      </p:sp>
    </p:spTree>
    <p:extLst>
      <p:ext uri="{BB962C8B-B14F-4D97-AF65-F5344CB8AC3E}">
        <p14:creationId xmlns:p14="http://schemas.microsoft.com/office/powerpoint/2010/main" val="9264230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4873</TotalTime>
  <Words>914</Words>
  <Application>Microsoft Macintosh PowerPoint</Application>
  <PresentationFormat>Widescreen</PresentationFormat>
  <Paragraphs>164</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Courier New</vt:lpstr>
      <vt:lpstr>Franklin Gothic Demi Cond</vt:lpstr>
      <vt:lpstr>Trebuchet MS</vt:lpstr>
      <vt:lpstr>Wingdings 3</vt:lpstr>
      <vt:lpstr>Facet</vt:lpstr>
      <vt:lpstr>#4 Mission Prescription Decision Support for Clinicians</vt:lpstr>
      <vt:lpstr>Jo needs to write an antibiotic prescription for a patient with a UTI</vt:lpstr>
      <vt:lpstr>The module pre-selects the locally optimal prescription choice for Jo</vt:lpstr>
      <vt:lpstr>Rolling out the module will save money through more efficient antibiotic prescriptions by Jo and her peers</vt:lpstr>
      <vt:lpstr>Backup Slides</vt:lpstr>
      <vt:lpstr>PowerPoint Presentation</vt:lpstr>
      <vt:lpstr>Opportunity to use data for surveillance and decision support</vt:lpstr>
      <vt:lpstr>Information Exchange</vt:lpstr>
      <vt:lpstr>Local Example: Linked community + hospital data + administrative data</vt:lpstr>
      <vt:lpstr>Impact: evidence based decision-making = better quality of care = decreased costs</vt:lpstr>
      <vt:lpstr>Opportunity to use data for surveillance and decision support</vt:lpstr>
      <vt:lpstr>Kristina visits primary care</vt:lpstr>
    </vt:vector>
  </TitlesOfParts>
  <Company>The University of British 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UBC Health, Director of Health Systems Vision/Strategic Priorities</dc:title>
  <dc:creator>Wong, Sabrina</dc:creator>
  <cp:lastModifiedBy>David Hinrichs</cp:lastModifiedBy>
  <cp:revision>108</cp:revision>
  <dcterms:created xsi:type="dcterms:W3CDTF">2019-10-05T02:35:35Z</dcterms:created>
  <dcterms:modified xsi:type="dcterms:W3CDTF">2019-12-15T16:05:55Z</dcterms:modified>
</cp:coreProperties>
</file>